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4" r:id="rId2"/>
    <p:sldMasterId id="2147483678" r:id="rId3"/>
    <p:sldMasterId id="2147483698" r:id="rId4"/>
    <p:sldMasterId id="2147483772" r:id="rId5"/>
    <p:sldMasterId id="2147483790" r:id="rId6"/>
  </p:sldMasterIdLst>
  <p:notesMasterIdLst>
    <p:notesMasterId r:id="rId42"/>
  </p:notesMasterIdLst>
  <p:handoutMasterIdLst>
    <p:handoutMasterId r:id="rId43"/>
  </p:handoutMasterIdLst>
  <p:sldIdLst>
    <p:sldId id="312" r:id="rId7"/>
    <p:sldId id="260" r:id="rId8"/>
    <p:sldId id="261" r:id="rId9"/>
    <p:sldId id="262" r:id="rId10"/>
    <p:sldId id="293" r:id="rId11"/>
    <p:sldId id="267" r:id="rId12"/>
    <p:sldId id="268" r:id="rId13"/>
    <p:sldId id="307" r:id="rId14"/>
    <p:sldId id="317" r:id="rId15"/>
    <p:sldId id="316" r:id="rId16"/>
    <p:sldId id="270" r:id="rId17"/>
    <p:sldId id="271" r:id="rId18"/>
    <p:sldId id="298" r:id="rId19"/>
    <p:sldId id="299" r:id="rId20"/>
    <p:sldId id="324" r:id="rId21"/>
    <p:sldId id="325" r:id="rId22"/>
    <p:sldId id="319" r:id="rId23"/>
    <p:sldId id="302" r:id="rId24"/>
    <p:sldId id="275" r:id="rId25"/>
    <p:sldId id="276" r:id="rId26"/>
    <p:sldId id="277" r:id="rId27"/>
    <p:sldId id="278" r:id="rId28"/>
    <p:sldId id="279" r:id="rId29"/>
    <p:sldId id="294" r:id="rId30"/>
    <p:sldId id="295" r:id="rId31"/>
    <p:sldId id="297" r:id="rId32"/>
    <p:sldId id="296" r:id="rId33"/>
    <p:sldId id="284" r:id="rId34"/>
    <p:sldId id="320" r:id="rId35"/>
    <p:sldId id="321" r:id="rId36"/>
    <p:sldId id="287" r:id="rId37"/>
    <p:sldId id="288" r:id="rId38"/>
    <p:sldId id="289" r:id="rId39"/>
    <p:sldId id="322" r:id="rId40"/>
    <p:sldId id="323" r:id="rId41"/>
  </p:sldIdLst>
  <p:sldSz cx="12192000" cy="6858000"/>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BLE Ann-Marie" initials="NA" lastIdx="3" clrIdx="0">
    <p:extLst>
      <p:ext uri="{19B8F6BF-5375-455C-9EA6-DF929625EA0E}">
        <p15:presenceInfo xmlns:p15="http://schemas.microsoft.com/office/powerpoint/2012/main" userId="S-1-5-21-861567501-1417001333-682003330-500273" providerId="AD"/>
      </p:ext>
    </p:extLst>
  </p:cmAuthor>
  <p:cmAuthor id="2" name="GRZYBOWSKI Anne" initials="GA" lastIdx="2" clrIdx="1">
    <p:extLst>
      <p:ext uri="{19B8F6BF-5375-455C-9EA6-DF929625EA0E}">
        <p15:presenceInfo xmlns:p15="http://schemas.microsoft.com/office/powerpoint/2012/main" userId="S-1-5-21-861567501-1417001333-682003330-13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091E"/>
    <a:srgbClr val="71005D"/>
    <a:srgbClr val="B7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24" autoAdjust="0"/>
    <p:restoredTop sz="79971" autoAdjust="0"/>
  </p:normalViewPr>
  <p:slideViewPr>
    <p:cSldViewPr snapToObjects="1">
      <p:cViewPr varScale="1">
        <p:scale>
          <a:sx n="73" d="100"/>
          <a:sy n="73" d="100"/>
        </p:scale>
        <p:origin x="834" y="60"/>
      </p:cViewPr>
      <p:guideLst>
        <p:guide orient="horz" pos="2160"/>
        <p:guide pos="3840"/>
      </p:guideLst>
    </p:cSldViewPr>
  </p:slideViewPr>
  <p:notesTextViewPr>
    <p:cViewPr>
      <p:scale>
        <a:sx n="100" d="100"/>
        <a:sy n="100" d="100"/>
      </p:scale>
      <p:origin x="0" y="0"/>
    </p:cViewPr>
  </p:notesTextViewPr>
  <p:notesViewPr>
    <p:cSldViewPr snapToObjects="1">
      <p:cViewPr varScale="1">
        <p:scale>
          <a:sx n="62" d="100"/>
          <a:sy n="62" d="100"/>
        </p:scale>
        <p:origin x="33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D057C-60ED-49D1-8EB2-FB286D67EC9E}" type="doc">
      <dgm:prSet loTypeId="urn:microsoft.com/office/officeart/2005/8/layout/pyramid2" loCatId="list" qsTypeId="urn:microsoft.com/office/officeart/2005/8/quickstyle/simple5" qsCatId="simple" csTypeId="urn:microsoft.com/office/officeart/2005/8/colors/colorful4" csCatId="colorful" phldr="1"/>
      <dgm:spPr/>
    </dgm:pt>
    <dgm:pt modelId="{EAE84347-E9A5-44F0-AB02-E5FF65CBBAA3}">
      <dgm:prSet phldrT="[Text]"/>
      <dgm:spPr/>
      <dgm:t>
        <a:bodyPr/>
        <a:lstStyle/>
        <a:p>
          <a:r>
            <a:rPr lang="en-GB" dirty="0" smtClean="0"/>
            <a:t>The University Secretary</a:t>
          </a:r>
          <a:endParaRPr lang="en-GB" dirty="0"/>
        </a:p>
      </dgm:t>
    </dgm:pt>
    <dgm:pt modelId="{DDAFEE98-E7FA-454B-8D3E-974CBCBA96D4}" type="parTrans" cxnId="{5951611F-67CD-4AB7-910F-9979A178D323}">
      <dgm:prSet/>
      <dgm:spPr/>
      <dgm:t>
        <a:bodyPr/>
        <a:lstStyle/>
        <a:p>
          <a:endParaRPr lang="en-GB"/>
        </a:p>
      </dgm:t>
    </dgm:pt>
    <dgm:pt modelId="{9B5A0E1A-6FCC-4221-8C70-8EBDA94F085F}" type="sibTrans" cxnId="{5951611F-67CD-4AB7-910F-9979A178D323}">
      <dgm:prSet/>
      <dgm:spPr/>
      <dgm:t>
        <a:bodyPr/>
        <a:lstStyle/>
        <a:p>
          <a:endParaRPr lang="en-GB"/>
        </a:p>
      </dgm:t>
    </dgm:pt>
    <dgm:pt modelId="{137AD4C7-719B-49FC-A41C-D363A66FE47E}">
      <dgm:prSet phldrT="[Text]"/>
      <dgm:spPr/>
      <dgm:t>
        <a:bodyPr/>
        <a:lstStyle/>
        <a:p>
          <a:r>
            <a:rPr lang="en-GB" dirty="0" smtClean="0"/>
            <a:t>Heads of units</a:t>
          </a:r>
          <a:endParaRPr lang="en-GB" dirty="0"/>
        </a:p>
      </dgm:t>
    </dgm:pt>
    <dgm:pt modelId="{79AA96F4-3450-48C4-94C5-E9B10AAE50D4}" type="parTrans" cxnId="{14A46FCA-6B1E-47DA-AB6A-3BF18CC81E30}">
      <dgm:prSet/>
      <dgm:spPr/>
      <dgm:t>
        <a:bodyPr/>
        <a:lstStyle/>
        <a:p>
          <a:endParaRPr lang="en-GB"/>
        </a:p>
      </dgm:t>
    </dgm:pt>
    <dgm:pt modelId="{5F7E2E1D-67F8-48F4-BE07-B292EBD68DA1}" type="sibTrans" cxnId="{14A46FCA-6B1E-47DA-AB6A-3BF18CC81E30}">
      <dgm:prSet/>
      <dgm:spPr/>
      <dgm:t>
        <a:bodyPr/>
        <a:lstStyle/>
        <a:p>
          <a:endParaRPr lang="en-GB"/>
        </a:p>
      </dgm:t>
    </dgm:pt>
    <dgm:pt modelId="{28DB3D89-9652-45FF-BC8E-19230EF8E609}">
      <dgm:prSet phldrT="[Text]"/>
      <dgm:spPr/>
      <dgm:t>
        <a:bodyPr/>
        <a:lstStyle/>
        <a:p>
          <a:r>
            <a:rPr lang="en-GB" b="1" dirty="0" smtClean="0">
              <a:effectLst/>
            </a:rPr>
            <a:t>All University staff</a:t>
          </a:r>
          <a:endParaRPr lang="en-GB" b="1" dirty="0">
            <a:effectLst/>
          </a:endParaRPr>
        </a:p>
      </dgm:t>
    </dgm:pt>
    <dgm:pt modelId="{234BD219-D59C-40CD-85B2-1E3D834ABF45}" type="parTrans" cxnId="{C6C76EFB-883D-46B7-B2C5-5992EE24D2FC}">
      <dgm:prSet/>
      <dgm:spPr/>
      <dgm:t>
        <a:bodyPr/>
        <a:lstStyle/>
        <a:p>
          <a:endParaRPr lang="en-GB"/>
        </a:p>
      </dgm:t>
    </dgm:pt>
    <dgm:pt modelId="{7634EE0F-E6E1-4097-8963-11E9B80C83CF}" type="sibTrans" cxnId="{C6C76EFB-883D-46B7-B2C5-5992EE24D2FC}">
      <dgm:prSet/>
      <dgm:spPr/>
      <dgm:t>
        <a:bodyPr/>
        <a:lstStyle/>
        <a:p>
          <a:endParaRPr lang="en-GB"/>
        </a:p>
      </dgm:t>
    </dgm:pt>
    <dgm:pt modelId="{D3BADDE2-00E2-4B15-AF8A-558B4B1CA16A}">
      <dgm:prSet phldrT="[Text]"/>
      <dgm:spPr/>
      <dgm:t>
        <a:bodyPr/>
        <a:lstStyle/>
        <a:p>
          <a:r>
            <a:rPr lang="en-GB" dirty="0" smtClean="0"/>
            <a:t>Records Management Section</a:t>
          </a:r>
          <a:endParaRPr lang="en-GB" dirty="0"/>
        </a:p>
      </dgm:t>
    </dgm:pt>
    <dgm:pt modelId="{8F63A4B8-2665-4E42-BE3D-A31E08852B47}" type="parTrans" cxnId="{69AAD3AF-4E48-405B-9C5F-C8DB5142BA4E}">
      <dgm:prSet/>
      <dgm:spPr/>
      <dgm:t>
        <a:bodyPr/>
        <a:lstStyle/>
        <a:p>
          <a:endParaRPr lang="en-GB"/>
        </a:p>
      </dgm:t>
    </dgm:pt>
    <dgm:pt modelId="{84AC1142-1449-491C-ADEC-747691AC5E21}" type="sibTrans" cxnId="{69AAD3AF-4E48-405B-9C5F-C8DB5142BA4E}">
      <dgm:prSet/>
      <dgm:spPr/>
      <dgm:t>
        <a:bodyPr/>
        <a:lstStyle/>
        <a:p>
          <a:endParaRPr lang="en-GB"/>
        </a:p>
      </dgm:t>
    </dgm:pt>
    <dgm:pt modelId="{FDB17398-FA83-4EDE-9D69-BB2F03650941}">
      <dgm:prSet phldrT="[Text]"/>
      <dgm:spPr/>
      <dgm:t>
        <a:bodyPr/>
        <a:lstStyle/>
        <a:p>
          <a:r>
            <a:rPr lang="en-GB" dirty="0" smtClean="0"/>
            <a:t>Information practitioners</a:t>
          </a:r>
          <a:endParaRPr lang="en-GB" dirty="0"/>
        </a:p>
      </dgm:t>
    </dgm:pt>
    <dgm:pt modelId="{1BE6FEBC-C132-4FDD-A5F9-408EF4CD156E}" type="parTrans" cxnId="{D83462D3-24C8-46E5-AD7A-D061B5DDF9EC}">
      <dgm:prSet/>
      <dgm:spPr/>
      <dgm:t>
        <a:bodyPr/>
        <a:lstStyle/>
        <a:p>
          <a:endParaRPr lang="en-GB"/>
        </a:p>
      </dgm:t>
    </dgm:pt>
    <dgm:pt modelId="{62E156FB-9ED4-4B39-8486-D93B4E90EBCA}" type="sibTrans" cxnId="{D83462D3-24C8-46E5-AD7A-D061B5DDF9EC}">
      <dgm:prSet/>
      <dgm:spPr/>
      <dgm:t>
        <a:bodyPr/>
        <a:lstStyle/>
        <a:p>
          <a:endParaRPr lang="en-GB"/>
        </a:p>
      </dgm:t>
    </dgm:pt>
    <dgm:pt modelId="{41840A10-5FF7-4542-8C12-DACA9D60B660}" type="pres">
      <dgm:prSet presAssocID="{A25D057C-60ED-49D1-8EB2-FB286D67EC9E}" presName="compositeShape" presStyleCnt="0">
        <dgm:presLayoutVars>
          <dgm:dir/>
          <dgm:resizeHandles/>
        </dgm:presLayoutVars>
      </dgm:prSet>
      <dgm:spPr/>
    </dgm:pt>
    <dgm:pt modelId="{D051BE0F-AADC-4B7D-A81F-BB6889AB0DE9}" type="pres">
      <dgm:prSet presAssocID="{A25D057C-60ED-49D1-8EB2-FB286D67EC9E}" presName="pyramid" presStyleLbl="node1" presStyleIdx="0" presStyleCnt="1" custScaleX="147344" custLinFactNeighborX="1493"/>
      <dgm:spPr/>
    </dgm:pt>
    <dgm:pt modelId="{CB1D36D9-768B-4F9E-B249-79F70CC221DB}" type="pres">
      <dgm:prSet presAssocID="{A25D057C-60ED-49D1-8EB2-FB286D67EC9E}" presName="theList" presStyleCnt="0"/>
      <dgm:spPr/>
    </dgm:pt>
    <dgm:pt modelId="{AA2516A1-19F4-448B-85CC-01D88E713228}" type="pres">
      <dgm:prSet presAssocID="{EAE84347-E9A5-44F0-AB02-E5FF65CBBAA3}" presName="aNode" presStyleLbl="fgAcc1" presStyleIdx="0" presStyleCnt="5" custScaleX="75771">
        <dgm:presLayoutVars>
          <dgm:bulletEnabled val="1"/>
        </dgm:presLayoutVars>
      </dgm:prSet>
      <dgm:spPr/>
      <dgm:t>
        <a:bodyPr/>
        <a:lstStyle/>
        <a:p>
          <a:endParaRPr lang="en-GB"/>
        </a:p>
      </dgm:t>
    </dgm:pt>
    <dgm:pt modelId="{22B30157-783D-4863-9A46-BD5344338F25}" type="pres">
      <dgm:prSet presAssocID="{EAE84347-E9A5-44F0-AB02-E5FF65CBBAA3}" presName="aSpace" presStyleCnt="0"/>
      <dgm:spPr/>
    </dgm:pt>
    <dgm:pt modelId="{B1AEAB05-C308-488C-B354-6937B202BB94}" type="pres">
      <dgm:prSet presAssocID="{D3BADDE2-00E2-4B15-AF8A-558B4B1CA16A}" presName="aNode" presStyleLbl="fgAcc1" presStyleIdx="1" presStyleCnt="5" custScaleX="75771">
        <dgm:presLayoutVars>
          <dgm:bulletEnabled val="1"/>
        </dgm:presLayoutVars>
      </dgm:prSet>
      <dgm:spPr/>
      <dgm:t>
        <a:bodyPr/>
        <a:lstStyle/>
        <a:p>
          <a:endParaRPr lang="en-GB"/>
        </a:p>
      </dgm:t>
    </dgm:pt>
    <dgm:pt modelId="{EA04CD47-FC94-4C2B-9903-7F61663FE6B9}" type="pres">
      <dgm:prSet presAssocID="{D3BADDE2-00E2-4B15-AF8A-558B4B1CA16A}" presName="aSpace" presStyleCnt="0"/>
      <dgm:spPr/>
    </dgm:pt>
    <dgm:pt modelId="{8E114F97-3132-4903-81D0-C1A6F8F7A565}" type="pres">
      <dgm:prSet presAssocID="{137AD4C7-719B-49FC-A41C-D363A66FE47E}" presName="aNode" presStyleLbl="fgAcc1" presStyleIdx="2" presStyleCnt="5" custScaleX="75771">
        <dgm:presLayoutVars>
          <dgm:bulletEnabled val="1"/>
        </dgm:presLayoutVars>
      </dgm:prSet>
      <dgm:spPr/>
      <dgm:t>
        <a:bodyPr/>
        <a:lstStyle/>
        <a:p>
          <a:endParaRPr lang="en-GB"/>
        </a:p>
      </dgm:t>
    </dgm:pt>
    <dgm:pt modelId="{852DA245-234D-424A-8B99-8AA2F56FCD7F}" type="pres">
      <dgm:prSet presAssocID="{137AD4C7-719B-49FC-A41C-D363A66FE47E}" presName="aSpace" presStyleCnt="0"/>
      <dgm:spPr/>
    </dgm:pt>
    <dgm:pt modelId="{82FA2587-92A7-43C7-85C9-D9E67390B599}" type="pres">
      <dgm:prSet presAssocID="{FDB17398-FA83-4EDE-9D69-BB2F03650941}" presName="aNode" presStyleLbl="fgAcc1" presStyleIdx="3" presStyleCnt="5" custScaleX="76872">
        <dgm:presLayoutVars>
          <dgm:bulletEnabled val="1"/>
        </dgm:presLayoutVars>
      </dgm:prSet>
      <dgm:spPr/>
      <dgm:t>
        <a:bodyPr/>
        <a:lstStyle/>
        <a:p>
          <a:endParaRPr lang="en-GB"/>
        </a:p>
      </dgm:t>
    </dgm:pt>
    <dgm:pt modelId="{7CB4AD89-544E-45D4-A65A-7CAB8476D697}" type="pres">
      <dgm:prSet presAssocID="{FDB17398-FA83-4EDE-9D69-BB2F03650941}" presName="aSpace" presStyleCnt="0"/>
      <dgm:spPr/>
    </dgm:pt>
    <dgm:pt modelId="{F4C9A576-F579-4271-B66D-24C7BCAA3D5A}" type="pres">
      <dgm:prSet presAssocID="{28DB3D89-9652-45FF-BC8E-19230EF8E609}" presName="aNode" presStyleLbl="fgAcc1" presStyleIdx="4" presStyleCnt="5" custScaleX="75771">
        <dgm:presLayoutVars>
          <dgm:bulletEnabled val="1"/>
        </dgm:presLayoutVars>
      </dgm:prSet>
      <dgm:spPr/>
      <dgm:t>
        <a:bodyPr/>
        <a:lstStyle/>
        <a:p>
          <a:endParaRPr lang="en-GB"/>
        </a:p>
      </dgm:t>
    </dgm:pt>
    <dgm:pt modelId="{59BDACC0-A30C-4444-8AB2-FFF585B0A3F8}" type="pres">
      <dgm:prSet presAssocID="{28DB3D89-9652-45FF-BC8E-19230EF8E609}" presName="aSpace" presStyleCnt="0"/>
      <dgm:spPr/>
    </dgm:pt>
  </dgm:ptLst>
  <dgm:cxnLst>
    <dgm:cxn modelId="{D83462D3-24C8-46E5-AD7A-D061B5DDF9EC}" srcId="{A25D057C-60ED-49D1-8EB2-FB286D67EC9E}" destId="{FDB17398-FA83-4EDE-9D69-BB2F03650941}" srcOrd="3" destOrd="0" parTransId="{1BE6FEBC-C132-4FDD-A5F9-408EF4CD156E}" sibTransId="{62E156FB-9ED4-4B39-8486-D93B4E90EBCA}"/>
    <dgm:cxn modelId="{14A46FCA-6B1E-47DA-AB6A-3BF18CC81E30}" srcId="{A25D057C-60ED-49D1-8EB2-FB286D67EC9E}" destId="{137AD4C7-719B-49FC-A41C-D363A66FE47E}" srcOrd="2" destOrd="0" parTransId="{79AA96F4-3450-48C4-94C5-E9B10AAE50D4}" sibTransId="{5F7E2E1D-67F8-48F4-BE07-B292EBD68DA1}"/>
    <dgm:cxn modelId="{5951611F-67CD-4AB7-910F-9979A178D323}" srcId="{A25D057C-60ED-49D1-8EB2-FB286D67EC9E}" destId="{EAE84347-E9A5-44F0-AB02-E5FF65CBBAA3}" srcOrd="0" destOrd="0" parTransId="{DDAFEE98-E7FA-454B-8D3E-974CBCBA96D4}" sibTransId="{9B5A0E1A-6FCC-4221-8C70-8EBDA94F085F}"/>
    <dgm:cxn modelId="{80A4E594-E57B-4F86-80B9-CC23F8350E4C}" type="presOf" srcId="{D3BADDE2-00E2-4B15-AF8A-558B4B1CA16A}" destId="{B1AEAB05-C308-488C-B354-6937B202BB94}" srcOrd="0" destOrd="0" presId="urn:microsoft.com/office/officeart/2005/8/layout/pyramid2"/>
    <dgm:cxn modelId="{64617206-2F78-4728-A9E7-36F7630238BC}" type="presOf" srcId="{EAE84347-E9A5-44F0-AB02-E5FF65CBBAA3}" destId="{AA2516A1-19F4-448B-85CC-01D88E713228}" srcOrd="0" destOrd="0" presId="urn:microsoft.com/office/officeart/2005/8/layout/pyramid2"/>
    <dgm:cxn modelId="{6CFC0054-1318-4C2B-9566-06EADDC21354}" type="presOf" srcId="{FDB17398-FA83-4EDE-9D69-BB2F03650941}" destId="{82FA2587-92A7-43C7-85C9-D9E67390B599}" srcOrd="0" destOrd="0" presId="urn:microsoft.com/office/officeart/2005/8/layout/pyramid2"/>
    <dgm:cxn modelId="{C6C76EFB-883D-46B7-B2C5-5992EE24D2FC}" srcId="{A25D057C-60ED-49D1-8EB2-FB286D67EC9E}" destId="{28DB3D89-9652-45FF-BC8E-19230EF8E609}" srcOrd="4" destOrd="0" parTransId="{234BD219-D59C-40CD-85B2-1E3D834ABF45}" sibTransId="{7634EE0F-E6E1-4097-8963-11E9B80C83CF}"/>
    <dgm:cxn modelId="{E975FECD-91FD-43CF-AB1C-29A76EFE4E99}" type="presOf" srcId="{137AD4C7-719B-49FC-A41C-D363A66FE47E}" destId="{8E114F97-3132-4903-81D0-C1A6F8F7A565}" srcOrd="0" destOrd="0" presId="urn:microsoft.com/office/officeart/2005/8/layout/pyramid2"/>
    <dgm:cxn modelId="{69AAD3AF-4E48-405B-9C5F-C8DB5142BA4E}" srcId="{A25D057C-60ED-49D1-8EB2-FB286D67EC9E}" destId="{D3BADDE2-00E2-4B15-AF8A-558B4B1CA16A}" srcOrd="1" destOrd="0" parTransId="{8F63A4B8-2665-4E42-BE3D-A31E08852B47}" sibTransId="{84AC1142-1449-491C-ADEC-747691AC5E21}"/>
    <dgm:cxn modelId="{02D5EE42-6864-40FC-9424-626C7FB1C6BE}" type="presOf" srcId="{28DB3D89-9652-45FF-BC8E-19230EF8E609}" destId="{F4C9A576-F579-4271-B66D-24C7BCAA3D5A}" srcOrd="0" destOrd="0" presId="urn:microsoft.com/office/officeart/2005/8/layout/pyramid2"/>
    <dgm:cxn modelId="{7EFB9B8A-1C53-4745-826C-80CB11046916}" type="presOf" srcId="{A25D057C-60ED-49D1-8EB2-FB286D67EC9E}" destId="{41840A10-5FF7-4542-8C12-DACA9D60B660}" srcOrd="0" destOrd="0" presId="urn:microsoft.com/office/officeart/2005/8/layout/pyramid2"/>
    <dgm:cxn modelId="{46E3680D-D073-4AF2-8427-8EA837F6D195}" type="presParOf" srcId="{41840A10-5FF7-4542-8C12-DACA9D60B660}" destId="{D051BE0F-AADC-4B7D-A81F-BB6889AB0DE9}" srcOrd="0" destOrd="0" presId="urn:microsoft.com/office/officeart/2005/8/layout/pyramid2"/>
    <dgm:cxn modelId="{83DA6585-33E5-4711-B636-B43EEC5DB29F}" type="presParOf" srcId="{41840A10-5FF7-4542-8C12-DACA9D60B660}" destId="{CB1D36D9-768B-4F9E-B249-79F70CC221DB}" srcOrd="1" destOrd="0" presId="urn:microsoft.com/office/officeart/2005/8/layout/pyramid2"/>
    <dgm:cxn modelId="{F1CCA5D1-EE31-4FEB-AC9E-E6B7171C4DD4}" type="presParOf" srcId="{CB1D36D9-768B-4F9E-B249-79F70CC221DB}" destId="{AA2516A1-19F4-448B-85CC-01D88E713228}" srcOrd="0" destOrd="0" presId="urn:microsoft.com/office/officeart/2005/8/layout/pyramid2"/>
    <dgm:cxn modelId="{6E67716C-BD17-4748-A293-1C2AB89B6C91}" type="presParOf" srcId="{CB1D36D9-768B-4F9E-B249-79F70CC221DB}" destId="{22B30157-783D-4863-9A46-BD5344338F25}" srcOrd="1" destOrd="0" presId="urn:microsoft.com/office/officeart/2005/8/layout/pyramid2"/>
    <dgm:cxn modelId="{5439BCC6-481A-49FF-AEF7-D3201876A809}" type="presParOf" srcId="{CB1D36D9-768B-4F9E-B249-79F70CC221DB}" destId="{B1AEAB05-C308-488C-B354-6937B202BB94}" srcOrd="2" destOrd="0" presId="urn:microsoft.com/office/officeart/2005/8/layout/pyramid2"/>
    <dgm:cxn modelId="{0382031F-9C0A-4B1E-A3D9-20F5D8210E71}" type="presParOf" srcId="{CB1D36D9-768B-4F9E-B249-79F70CC221DB}" destId="{EA04CD47-FC94-4C2B-9903-7F61663FE6B9}" srcOrd="3" destOrd="0" presId="urn:microsoft.com/office/officeart/2005/8/layout/pyramid2"/>
    <dgm:cxn modelId="{E906A0C7-FEC7-4D8C-BB62-49ADB4AF1612}" type="presParOf" srcId="{CB1D36D9-768B-4F9E-B249-79F70CC221DB}" destId="{8E114F97-3132-4903-81D0-C1A6F8F7A565}" srcOrd="4" destOrd="0" presId="urn:microsoft.com/office/officeart/2005/8/layout/pyramid2"/>
    <dgm:cxn modelId="{ABCC026C-D132-4776-A8AB-4D5586954F39}" type="presParOf" srcId="{CB1D36D9-768B-4F9E-B249-79F70CC221DB}" destId="{852DA245-234D-424A-8B99-8AA2F56FCD7F}" srcOrd="5" destOrd="0" presId="urn:microsoft.com/office/officeart/2005/8/layout/pyramid2"/>
    <dgm:cxn modelId="{BE8E69D4-0C63-4F7A-95BB-2C858A735171}" type="presParOf" srcId="{CB1D36D9-768B-4F9E-B249-79F70CC221DB}" destId="{82FA2587-92A7-43C7-85C9-D9E67390B599}" srcOrd="6" destOrd="0" presId="urn:microsoft.com/office/officeart/2005/8/layout/pyramid2"/>
    <dgm:cxn modelId="{5F36B6E3-CCC6-44A9-8DA1-3DA81FBB4F36}" type="presParOf" srcId="{CB1D36D9-768B-4F9E-B249-79F70CC221DB}" destId="{7CB4AD89-544E-45D4-A65A-7CAB8476D697}" srcOrd="7" destOrd="0" presId="urn:microsoft.com/office/officeart/2005/8/layout/pyramid2"/>
    <dgm:cxn modelId="{160C4894-8EF1-45EA-BACA-5EAE7655AF5C}" type="presParOf" srcId="{CB1D36D9-768B-4F9E-B249-79F70CC221DB}" destId="{F4C9A576-F579-4271-B66D-24C7BCAA3D5A}" srcOrd="8" destOrd="0" presId="urn:microsoft.com/office/officeart/2005/8/layout/pyramid2"/>
    <dgm:cxn modelId="{792B2C33-04A9-417C-B4C0-FC04DB9C1D57}" type="presParOf" srcId="{CB1D36D9-768B-4F9E-B249-79F70CC221DB}" destId="{59BDACC0-A30C-4444-8AB2-FFF585B0A3F8}"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459BE-5849-40A0-88D0-05B8C972B1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AD579E37-AEB0-494F-BAB0-2309048C02DE}">
      <dgm:prSet phldrT="[Text]"/>
      <dgm:spPr/>
      <dgm:t>
        <a:bodyPr/>
        <a:lstStyle/>
        <a:p>
          <a:endParaRPr lang="en-GB" dirty="0"/>
        </a:p>
      </dgm:t>
    </dgm:pt>
    <dgm:pt modelId="{B324448F-B007-473E-B744-8E96BCB49F4D}" type="parTrans" cxnId="{B8744E0D-48EC-4959-AA8C-0AA74B4119DA}">
      <dgm:prSet/>
      <dgm:spPr/>
      <dgm:t>
        <a:bodyPr/>
        <a:lstStyle/>
        <a:p>
          <a:endParaRPr lang="en-GB"/>
        </a:p>
      </dgm:t>
    </dgm:pt>
    <dgm:pt modelId="{7EC3D5D9-FCB6-4A96-899E-D8EDBEB8CE4F}" type="sibTrans" cxnId="{B8744E0D-48EC-4959-AA8C-0AA74B4119DA}">
      <dgm:prSet/>
      <dgm:spPr/>
      <dgm:t>
        <a:bodyPr/>
        <a:lstStyle/>
        <a:p>
          <a:endParaRPr lang="en-GB"/>
        </a:p>
      </dgm:t>
    </dgm:pt>
    <dgm:pt modelId="{1E3C981F-A95D-49CB-9757-02ACD4BAE2FF}">
      <dgm:prSet phldrT="[Text]"/>
      <dgm:spPr/>
      <dgm:t>
        <a:bodyPr/>
        <a:lstStyle/>
        <a:p>
          <a:r>
            <a:rPr lang="en-GB" dirty="0" smtClean="0"/>
            <a:t>The record is present</a:t>
          </a:r>
          <a:endParaRPr lang="en-GB" dirty="0"/>
        </a:p>
      </dgm:t>
    </dgm:pt>
    <dgm:pt modelId="{DCA6C388-A4C7-4B50-BA38-CB97B6FAD5AE}" type="parTrans" cxnId="{328BE81F-422F-4779-AE3F-BFB57168FC17}">
      <dgm:prSet/>
      <dgm:spPr/>
      <dgm:t>
        <a:bodyPr/>
        <a:lstStyle/>
        <a:p>
          <a:endParaRPr lang="en-GB"/>
        </a:p>
      </dgm:t>
    </dgm:pt>
    <dgm:pt modelId="{7ABECCFA-F08F-4A8A-9167-37B1DF8B39F0}" type="sibTrans" cxnId="{328BE81F-422F-4779-AE3F-BFB57168FC17}">
      <dgm:prSet/>
      <dgm:spPr/>
      <dgm:t>
        <a:bodyPr/>
        <a:lstStyle/>
        <a:p>
          <a:endParaRPr lang="en-GB"/>
        </a:p>
      </dgm:t>
    </dgm:pt>
    <dgm:pt modelId="{BF2713A4-8154-479A-838C-379B4DEF169C}">
      <dgm:prSet phldrT="[Text]"/>
      <dgm:spPr/>
      <dgm:t>
        <a:bodyPr/>
        <a:lstStyle/>
        <a:p>
          <a:r>
            <a:rPr lang="en-GB" dirty="0" smtClean="0"/>
            <a:t>The record can be accessed</a:t>
          </a:r>
          <a:endParaRPr lang="en-GB" dirty="0"/>
        </a:p>
      </dgm:t>
    </dgm:pt>
    <dgm:pt modelId="{DC8619F6-A53B-4B51-9CBD-EE529667B91B}" type="parTrans" cxnId="{03A5982C-54C9-4466-90C5-9607FA6BF5B5}">
      <dgm:prSet/>
      <dgm:spPr/>
      <dgm:t>
        <a:bodyPr/>
        <a:lstStyle/>
        <a:p>
          <a:endParaRPr lang="en-GB"/>
        </a:p>
      </dgm:t>
    </dgm:pt>
    <dgm:pt modelId="{62738CE8-8F83-4B99-84DF-1F6D09C1460A}" type="sibTrans" cxnId="{03A5982C-54C9-4466-90C5-9607FA6BF5B5}">
      <dgm:prSet/>
      <dgm:spPr/>
      <dgm:t>
        <a:bodyPr/>
        <a:lstStyle/>
        <a:p>
          <a:endParaRPr lang="en-GB"/>
        </a:p>
      </dgm:t>
    </dgm:pt>
    <dgm:pt modelId="{FE5D6D75-7ECF-4BA4-83A2-6D7A0FB62B50}">
      <dgm:prSet phldrT="[Text]"/>
      <dgm:spPr/>
      <dgm:t>
        <a:bodyPr/>
        <a:lstStyle/>
        <a:p>
          <a:r>
            <a:rPr lang="en-GB" dirty="0" smtClean="0"/>
            <a:t>The record can be interpreted</a:t>
          </a:r>
          <a:endParaRPr lang="en-GB" dirty="0"/>
        </a:p>
      </dgm:t>
    </dgm:pt>
    <dgm:pt modelId="{8EF696AF-F989-4556-B3CA-16E9A60841F3}" type="parTrans" cxnId="{D3B94778-4A83-40E0-96C9-3391A5CF1101}">
      <dgm:prSet/>
      <dgm:spPr/>
      <dgm:t>
        <a:bodyPr/>
        <a:lstStyle/>
        <a:p>
          <a:endParaRPr lang="en-GB"/>
        </a:p>
      </dgm:t>
    </dgm:pt>
    <dgm:pt modelId="{01B0CFC4-87EC-44DF-AF5D-A4EC0E7083C6}" type="sibTrans" cxnId="{D3B94778-4A83-40E0-96C9-3391A5CF1101}">
      <dgm:prSet/>
      <dgm:spPr/>
      <dgm:t>
        <a:bodyPr/>
        <a:lstStyle/>
        <a:p>
          <a:endParaRPr lang="en-GB"/>
        </a:p>
      </dgm:t>
    </dgm:pt>
    <dgm:pt modelId="{7B39FF55-B0E4-4F67-94E3-48BBC88F8700}">
      <dgm:prSet phldrT="[Text]"/>
      <dgm:spPr/>
      <dgm:t>
        <a:bodyPr/>
        <a:lstStyle/>
        <a:p>
          <a:r>
            <a:rPr lang="en-GB" dirty="0" smtClean="0"/>
            <a:t>The record can be trusted</a:t>
          </a:r>
          <a:endParaRPr lang="en-GB" dirty="0"/>
        </a:p>
      </dgm:t>
    </dgm:pt>
    <dgm:pt modelId="{9D890DEA-B089-401B-98FD-2D987FB9DAFE}" type="parTrans" cxnId="{1832579F-46B9-4AC0-974B-AFCA6B786D17}">
      <dgm:prSet/>
      <dgm:spPr/>
      <dgm:t>
        <a:bodyPr/>
        <a:lstStyle/>
        <a:p>
          <a:endParaRPr lang="en-GB"/>
        </a:p>
      </dgm:t>
    </dgm:pt>
    <dgm:pt modelId="{8CA9F5F4-E255-44B3-927D-5925C50DE17F}" type="sibTrans" cxnId="{1832579F-46B9-4AC0-974B-AFCA6B786D17}">
      <dgm:prSet/>
      <dgm:spPr/>
      <dgm:t>
        <a:bodyPr/>
        <a:lstStyle/>
        <a:p>
          <a:endParaRPr lang="en-GB"/>
        </a:p>
      </dgm:t>
    </dgm:pt>
    <dgm:pt modelId="{3D2FAA26-367C-4A13-995D-06E820E59CF1}">
      <dgm:prSet phldrT="[Text]"/>
      <dgm:spPr/>
      <dgm:t>
        <a:bodyPr/>
        <a:lstStyle/>
        <a:p>
          <a:endParaRPr lang="en-GB" dirty="0"/>
        </a:p>
      </dgm:t>
    </dgm:pt>
    <dgm:pt modelId="{56C53EC6-EAA8-406B-9130-22D196F5AD23}" type="parTrans" cxnId="{4F09CC8A-49FF-4E4D-A1C7-BAE7157820DA}">
      <dgm:prSet/>
      <dgm:spPr/>
      <dgm:t>
        <a:bodyPr/>
        <a:lstStyle/>
        <a:p>
          <a:endParaRPr lang="en-GB"/>
        </a:p>
      </dgm:t>
    </dgm:pt>
    <dgm:pt modelId="{1446D2D5-0920-47CF-9741-BA7F66B6D13F}" type="sibTrans" cxnId="{4F09CC8A-49FF-4E4D-A1C7-BAE7157820DA}">
      <dgm:prSet/>
      <dgm:spPr/>
      <dgm:t>
        <a:bodyPr/>
        <a:lstStyle/>
        <a:p>
          <a:endParaRPr lang="en-GB"/>
        </a:p>
      </dgm:t>
    </dgm:pt>
    <dgm:pt modelId="{DF8F373B-3FDF-4AA1-A41E-EADF929C041E}">
      <dgm:prSet phldrT="[Text]"/>
      <dgm:spPr/>
      <dgm:t>
        <a:bodyPr/>
        <a:lstStyle/>
        <a:p>
          <a:r>
            <a:rPr lang="en-GB" dirty="0" smtClean="0"/>
            <a:t>The record can be maintained as long as necessary</a:t>
          </a:r>
          <a:endParaRPr lang="en-GB" dirty="0"/>
        </a:p>
      </dgm:t>
    </dgm:pt>
    <dgm:pt modelId="{2BA2E1A7-CBE3-42ED-9C38-91B92EBC0BC2}" type="parTrans" cxnId="{1702D8AD-74F2-4327-ABB8-7F1159992678}">
      <dgm:prSet/>
      <dgm:spPr/>
      <dgm:t>
        <a:bodyPr/>
        <a:lstStyle/>
        <a:p>
          <a:endParaRPr lang="en-GB"/>
        </a:p>
      </dgm:t>
    </dgm:pt>
    <dgm:pt modelId="{D81F6ED5-3698-41AB-A90C-0EC5A12DCC43}" type="sibTrans" cxnId="{1702D8AD-74F2-4327-ABB8-7F1159992678}">
      <dgm:prSet/>
      <dgm:spPr/>
      <dgm:t>
        <a:bodyPr/>
        <a:lstStyle/>
        <a:p>
          <a:endParaRPr lang="en-GB"/>
        </a:p>
      </dgm:t>
    </dgm:pt>
    <dgm:pt modelId="{D271E3BF-F061-4953-B875-69D61A4C4053}">
      <dgm:prSet phldrT="[Text]"/>
      <dgm:spPr/>
      <dgm:t>
        <a:bodyPr/>
        <a:lstStyle/>
        <a:p>
          <a:endParaRPr lang="en-GB" dirty="0"/>
        </a:p>
      </dgm:t>
    </dgm:pt>
    <dgm:pt modelId="{1F8E70B5-5708-45B5-9C08-D447C30B7FBB}" type="parTrans" cxnId="{C8742BD3-1A46-46F3-8348-8BB541195BED}">
      <dgm:prSet/>
      <dgm:spPr/>
      <dgm:t>
        <a:bodyPr/>
        <a:lstStyle/>
        <a:p>
          <a:endParaRPr lang="en-GB"/>
        </a:p>
      </dgm:t>
    </dgm:pt>
    <dgm:pt modelId="{9BEA3F76-7952-42B0-84AE-00E990532B89}" type="sibTrans" cxnId="{C8742BD3-1A46-46F3-8348-8BB541195BED}">
      <dgm:prSet/>
      <dgm:spPr/>
      <dgm:t>
        <a:bodyPr/>
        <a:lstStyle/>
        <a:p>
          <a:endParaRPr lang="en-GB"/>
        </a:p>
      </dgm:t>
    </dgm:pt>
    <dgm:pt modelId="{459B3C7F-81AC-4059-BBEC-07C037DB9A94}">
      <dgm:prSet phldrT="[Text]"/>
      <dgm:spPr/>
      <dgm:t>
        <a:bodyPr/>
        <a:lstStyle/>
        <a:p>
          <a:endParaRPr lang="en-GB" dirty="0"/>
        </a:p>
      </dgm:t>
    </dgm:pt>
    <dgm:pt modelId="{FC39FB9D-0705-48F9-B60F-47CC9A896485}" type="parTrans" cxnId="{9E664161-FC60-4296-9DBC-1CAA6A58D64C}">
      <dgm:prSet/>
      <dgm:spPr/>
      <dgm:t>
        <a:bodyPr/>
        <a:lstStyle/>
        <a:p>
          <a:endParaRPr lang="en-GB"/>
        </a:p>
      </dgm:t>
    </dgm:pt>
    <dgm:pt modelId="{C4E1DF3F-CEEC-4B1E-B054-C25FA655D5DB}" type="sibTrans" cxnId="{9E664161-FC60-4296-9DBC-1CAA6A58D64C}">
      <dgm:prSet/>
      <dgm:spPr/>
      <dgm:t>
        <a:bodyPr/>
        <a:lstStyle/>
        <a:p>
          <a:endParaRPr lang="en-GB"/>
        </a:p>
      </dgm:t>
    </dgm:pt>
    <dgm:pt modelId="{52F64659-0940-4F1D-9542-9B2220E7B9E5}">
      <dgm:prSet phldrT="[Text]"/>
      <dgm:spPr/>
      <dgm:t>
        <a:bodyPr/>
        <a:lstStyle/>
        <a:p>
          <a:endParaRPr lang="en-GB" dirty="0"/>
        </a:p>
      </dgm:t>
    </dgm:pt>
    <dgm:pt modelId="{0083FFE2-A762-4C4E-8B8D-DE7CAADE1CDF}" type="parTrans" cxnId="{27375F00-0F33-4BA1-AA65-1383DC755454}">
      <dgm:prSet/>
      <dgm:spPr/>
      <dgm:t>
        <a:bodyPr/>
        <a:lstStyle/>
        <a:p>
          <a:endParaRPr lang="en-GB"/>
        </a:p>
      </dgm:t>
    </dgm:pt>
    <dgm:pt modelId="{22B28ED8-4392-403E-9455-C3B0013F0463}" type="sibTrans" cxnId="{27375F00-0F33-4BA1-AA65-1383DC755454}">
      <dgm:prSet/>
      <dgm:spPr/>
      <dgm:t>
        <a:bodyPr/>
        <a:lstStyle/>
        <a:p>
          <a:endParaRPr lang="en-GB"/>
        </a:p>
      </dgm:t>
    </dgm:pt>
    <dgm:pt modelId="{94D81ACF-7B22-45A9-8583-108AC9063B26}" type="pres">
      <dgm:prSet presAssocID="{D8D459BE-5849-40A0-88D0-05B8C972B150}" presName="linearFlow" presStyleCnt="0">
        <dgm:presLayoutVars>
          <dgm:dir/>
          <dgm:animLvl val="lvl"/>
          <dgm:resizeHandles val="exact"/>
        </dgm:presLayoutVars>
      </dgm:prSet>
      <dgm:spPr/>
      <dgm:t>
        <a:bodyPr/>
        <a:lstStyle/>
        <a:p>
          <a:endParaRPr lang="en-GB"/>
        </a:p>
      </dgm:t>
    </dgm:pt>
    <dgm:pt modelId="{982C6241-A9E5-4C17-9DC8-71AC2D823A20}" type="pres">
      <dgm:prSet presAssocID="{AD579E37-AEB0-494F-BAB0-2309048C02DE}" presName="composite" presStyleCnt="0"/>
      <dgm:spPr/>
    </dgm:pt>
    <dgm:pt modelId="{26B5E2F4-EAAE-4010-A0EF-3E7D6DE3B854}" type="pres">
      <dgm:prSet presAssocID="{AD579E37-AEB0-494F-BAB0-2309048C02DE}" presName="parentText" presStyleLbl="alignNode1" presStyleIdx="0" presStyleCnt="5" custLinFactNeighborY="-149">
        <dgm:presLayoutVars>
          <dgm:chMax val="1"/>
          <dgm:bulletEnabled val="1"/>
        </dgm:presLayoutVars>
      </dgm:prSet>
      <dgm:spPr/>
      <dgm:t>
        <a:bodyPr/>
        <a:lstStyle/>
        <a:p>
          <a:endParaRPr lang="en-GB"/>
        </a:p>
      </dgm:t>
    </dgm:pt>
    <dgm:pt modelId="{D404C146-4AC3-49B0-ABBC-063A8424A6EE}" type="pres">
      <dgm:prSet presAssocID="{AD579E37-AEB0-494F-BAB0-2309048C02DE}" presName="descendantText" presStyleLbl="alignAcc1" presStyleIdx="0" presStyleCnt="5">
        <dgm:presLayoutVars>
          <dgm:bulletEnabled val="1"/>
        </dgm:presLayoutVars>
      </dgm:prSet>
      <dgm:spPr/>
      <dgm:t>
        <a:bodyPr/>
        <a:lstStyle/>
        <a:p>
          <a:endParaRPr lang="en-GB"/>
        </a:p>
      </dgm:t>
    </dgm:pt>
    <dgm:pt modelId="{F6289BDB-A713-49BF-BBFB-4EE9D73F6C25}" type="pres">
      <dgm:prSet presAssocID="{7EC3D5D9-FCB6-4A96-899E-D8EDBEB8CE4F}" presName="sp" presStyleCnt="0"/>
      <dgm:spPr/>
    </dgm:pt>
    <dgm:pt modelId="{209D2730-D71F-4DF8-8C60-9348CB1C7EDA}" type="pres">
      <dgm:prSet presAssocID="{52F64659-0940-4F1D-9542-9B2220E7B9E5}" presName="composite" presStyleCnt="0"/>
      <dgm:spPr/>
    </dgm:pt>
    <dgm:pt modelId="{B7D198A2-8B37-44C9-B1EB-F45EC47FBB9B}" type="pres">
      <dgm:prSet presAssocID="{52F64659-0940-4F1D-9542-9B2220E7B9E5}" presName="parentText" presStyleLbl="alignNode1" presStyleIdx="1" presStyleCnt="5">
        <dgm:presLayoutVars>
          <dgm:chMax val="1"/>
          <dgm:bulletEnabled val="1"/>
        </dgm:presLayoutVars>
      </dgm:prSet>
      <dgm:spPr/>
      <dgm:t>
        <a:bodyPr/>
        <a:lstStyle/>
        <a:p>
          <a:endParaRPr lang="en-GB"/>
        </a:p>
      </dgm:t>
    </dgm:pt>
    <dgm:pt modelId="{519E9CC2-758A-4FBF-B4D5-6537F69AB978}" type="pres">
      <dgm:prSet presAssocID="{52F64659-0940-4F1D-9542-9B2220E7B9E5}" presName="descendantText" presStyleLbl="alignAcc1" presStyleIdx="1" presStyleCnt="5">
        <dgm:presLayoutVars>
          <dgm:bulletEnabled val="1"/>
        </dgm:presLayoutVars>
      </dgm:prSet>
      <dgm:spPr/>
      <dgm:t>
        <a:bodyPr/>
        <a:lstStyle/>
        <a:p>
          <a:endParaRPr lang="en-GB"/>
        </a:p>
      </dgm:t>
    </dgm:pt>
    <dgm:pt modelId="{AD5395EC-4135-4718-9694-5BEE5A6CB28D}" type="pres">
      <dgm:prSet presAssocID="{22B28ED8-4392-403E-9455-C3B0013F0463}" presName="sp" presStyleCnt="0"/>
      <dgm:spPr/>
    </dgm:pt>
    <dgm:pt modelId="{DB8B919D-2E31-478C-8EE0-A5BBB02FEAEA}" type="pres">
      <dgm:prSet presAssocID="{459B3C7F-81AC-4059-BBEC-07C037DB9A94}" presName="composite" presStyleCnt="0"/>
      <dgm:spPr/>
    </dgm:pt>
    <dgm:pt modelId="{886C4435-1539-49DB-A15A-E67FF3ABCA9C}" type="pres">
      <dgm:prSet presAssocID="{459B3C7F-81AC-4059-BBEC-07C037DB9A94}" presName="parentText" presStyleLbl="alignNode1" presStyleIdx="2" presStyleCnt="5">
        <dgm:presLayoutVars>
          <dgm:chMax val="1"/>
          <dgm:bulletEnabled val="1"/>
        </dgm:presLayoutVars>
      </dgm:prSet>
      <dgm:spPr/>
      <dgm:t>
        <a:bodyPr/>
        <a:lstStyle/>
        <a:p>
          <a:endParaRPr lang="en-GB"/>
        </a:p>
      </dgm:t>
    </dgm:pt>
    <dgm:pt modelId="{96C340C9-2AFC-4B42-93A1-9884B7C02D2C}" type="pres">
      <dgm:prSet presAssocID="{459B3C7F-81AC-4059-BBEC-07C037DB9A94}" presName="descendantText" presStyleLbl="alignAcc1" presStyleIdx="2" presStyleCnt="5">
        <dgm:presLayoutVars>
          <dgm:bulletEnabled val="1"/>
        </dgm:presLayoutVars>
      </dgm:prSet>
      <dgm:spPr/>
      <dgm:t>
        <a:bodyPr/>
        <a:lstStyle/>
        <a:p>
          <a:endParaRPr lang="en-GB"/>
        </a:p>
      </dgm:t>
    </dgm:pt>
    <dgm:pt modelId="{378CFF01-4A44-4E85-A5E8-1CDDA9551A00}" type="pres">
      <dgm:prSet presAssocID="{C4E1DF3F-CEEC-4B1E-B054-C25FA655D5DB}" presName="sp" presStyleCnt="0"/>
      <dgm:spPr/>
    </dgm:pt>
    <dgm:pt modelId="{D6C19CE0-F9B3-4A8C-ADF8-1EB2C5121A69}" type="pres">
      <dgm:prSet presAssocID="{3D2FAA26-367C-4A13-995D-06E820E59CF1}" presName="composite" presStyleCnt="0"/>
      <dgm:spPr/>
    </dgm:pt>
    <dgm:pt modelId="{15A48722-E355-4319-BCDE-12A99590A1CC}" type="pres">
      <dgm:prSet presAssocID="{3D2FAA26-367C-4A13-995D-06E820E59CF1}" presName="parentText" presStyleLbl="alignNode1" presStyleIdx="3" presStyleCnt="5">
        <dgm:presLayoutVars>
          <dgm:chMax val="1"/>
          <dgm:bulletEnabled val="1"/>
        </dgm:presLayoutVars>
      </dgm:prSet>
      <dgm:spPr/>
      <dgm:t>
        <a:bodyPr/>
        <a:lstStyle/>
        <a:p>
          <a:endParaRPr lang="en-GB"/>
        </a:p>
      </dgm:t>
    </dgm:pt>
    <dgm:pt modelId="{8CD7D142-AE57-491A-A9FF-B82C231D92A0}" type="pres">
      <dgm:prSet presAssocID="{3D2FAA26-367C-4A13-995D-06E820E59CF1}" presName="descendantText" presStyleLbl="alignAcc1" presStyleIdx="3" presStyleCnt="5">
        <dgm:presLayoutVars>
          <dgm:bulletEnabled val="1"/>
        </dgm:presLayoutVars>
      </dgm:prSet>
      <dgm:spPr/>
      <dgm:t>
        <a:bodyPr/>
        <a:lstStyle/>
        <a:p>
          <a:endParaRPr lang="en-GB"/>
        </a:p>
      </dgm:t>
    </dgm:pt>
    <dgm:pt modelId="{2AC00D2F-C42E-4CB7-8634-BA5502F44E75}" type="pres">
      <dgm:prSet presAssocID="{1446D2D5-0920-47CF-9741-BA7F66B6D13F}" presName="sp" presStyleCnt="0"/>
      <dgm:spPr/>
    </dgm:pt>
    <dgm:pt modelId="{97E821E7-7BC4-44D1-9F64-B4DF92C45AC3}" type="pres">
      <dgm:prSet presAssocID="{D271E3BF-F061-4953-B875-69D61A4C4053}" presName="composite" presStyleCnt="0"/>
      <dgm:spPr/>
    </dgm:pt>
    <dgm:pt modelId="{A74E46D5-516E-436D-9BE6-504E6CBA38C9}" type="pres">
      <dgm:prSet presAssocID="{D271E3BF-F061-4953-B875-69D61A4C4053}" presName="parentText" presStyleLbl="alignNode1" presStyleIdx="4" presStyleCnt="5">
        <dgm:presLayoutVars>
          <dgm:chMax val="1"/>
          <dgm:bulletEnabled val="1"/>
        </dgm:presLayoutVars>
      </dgm:prSet>
      <dgm:spPr/>
      <dgm:t>
        <a:bodyPr/>
        <a:lstStyle/>
        <a:p>
          <a:endParaRPr lang="en-GB"/>
        </a:p>
      </dgm:t>
    </dgm:pt>
    <dgm:pt modelId="{17B1506F-2714-4A2E-8133-CA77DB988BC4}" type="pres">
      <dgm:prSet presAssocID="{D271E3BF-F061-4953-B875-69D61A4C4053}" presName="descendantText" presStyleLbl="alignAcc1" presStyleIdx="4" presStyleCnt="5">
        <dgm:presLayoutVars>
          <dgm:bulletEnabled val="1"/>
        </dgm:presLayoutVars>
      </dgm:prSet>
      <dgm:spPr/>
      <dgm:t>
        <a:bodyPr/>
        <a:lstStyle/>
        <a:p>
          <a:endParaRPr lang="en-GB"/>
        </a:p>
      </dgm:t>
    </dgm:pt>
  </dgm:ptLst>
  <dgm:cxnLst>
    <dgm:cxn modelId="{8655225B-70F3-4495-B500-BBCEAE30431A}" type="presOf" srcId="{52F64659-0940-4F1D-9542-9B2220E7B9E5}" destId="{B7D198A2-8B37-44C9-B1EB-F45EC47FBB9B}" srcOrd="0" destOrd="0" presId="urn:microsoft.com/office/officeart/2005/8/layout/chevron2"/>
    <dgm:cxn modelId="{BAFAF761-A5A4-4B28-ACF5-4B74DC3995B3}" type="presOf" srcId="{BF2713A4-8154-479A-838C-379B4DEF169C}" destId="{519E9CC2-758A-4FBF-B4D5-6537F69AB978}" srcOrd="0" destOrd="0" presId="urn:microsoft.com/office/officeart/2005/8/layout/chevron2"/>
    <dgm:cxn modelId="{BF19DE67-35E1-4D9F-BE47-5EDA9FD5E78E}" type="presOf" srcId="{AD579E37-AEB0-494F-BAB0-2309048C02DE}" destId="{26B5E2F4-EAAE-4010-A0EF-3E7D6DE3B854}" srcOrd="0" destOrd="0" presId="urn:microsoft.com/office/officeart/2005/8/layout/chevron2"/>
    <dgm:cxn modelId="{1832579F-46B9-4AC0-974B-AFCA6B786D17}" srcId="{3D2FAA26-367C-4A13-995D-06E820E59CF1}" destId="{7B39FF55-B0E4-4F67-94E3-48BBC88F8700}" srcOrd="0" destOrd="0" parTransId="{9D890DEA-B089-401B-98FD-2D987FB9DAFE}" sibTransId="{8CA9F5F4-E255-44B3-927D-5925C50DE17F}"/>
    <dgm:cxn modelId="{1702D8AD-74F2-4327-ABB8-7F1159992678}" srcId="{D271E3BF-F061-4953-B875-69D61A4C4053}" destId="{DF8F373B-3FDF-4AA1-A41E-EADF929C041E}" srcOrd="0" destOrd="0" parTransId="{2BA2E1A7-CBE3-42ED-9C38-91B92EBC0BC2}" sibTransId="{D81F6ED5-3698-41AB-A90C-0EC5A12DCC43}"/>
    <dgm:cxn modelId="{27375F00-0F33-4BA1-AA65-1383DC755454}" srcId="{D8D459BE-5849-40A0-88D0-05B8C972B150}" destId="{52F64659-0940-4F1D-9542-9B2220E7B9E5}" srcOrd="1" destOrd="0" parTransId="{0083FFE2-A762-4C4E-8B8D-DE7CAADE1CDF}" sibTransId="{22B28ED8-4392-403E-9455-C3B0013F0463}"/>
    <dgm:cxn modelId="{0D6271CE-BBA0-4BD6-AB64-7D7D6BF6F960}" type="presOf" srcId="{3D2FAA26-367C-4A13-995D-06E820E59CF1}" destId="{15A48722-E355-4319-BCDE-12A99590A1CC}" srcOrd="0" destOrd="0" presId="urn:microsoft.com/office/officeart/2005/8/layout/chevron2"/>
    <dgm:cxn modelId="{F55922E2-A6C4-4B99-AD47-5E8F01C4C682}" type="presOf" srcId="{FE5D6D75-7ECF-4BA4-83A2-6D7A0FB62B50}" destId="{96C340C9-2AFC-4B42-93A1-9884B7C02D2C}" srcOrd="0" destOrd="0" presId="urn:microsoft.com/office/officeart/2005/8/layout/chevron2"/>
    <dgm:cxn modelId="{76878921-C812-4AE6-9E02-38A5EF2916EE}" type="presOf" srcId="{D8D459BE-5849-40A0-88D0-05B8C972B150}" destId="{94D81ACF-7B22-45A9-8583-108AC9063B26}" srcOrd="0" destOrd="0" presId="urn:microsoft.com/office/officeart/2005/8/layout/chevron2"/>
    <dgm:cxn modelId="{B8744E0D-48EC-4959-AA8C-0AA74B4119DA}" srcId="{D8D459BE-5849-40A0-88D0-05B8C972B150}" destId="{AD579E37-AEB0-494F-BAB0-2309048C02DE}" srcOrd="0" destOrd="0" parTransId="{B324448F-B007-473E-B744-8E96BCB49F4D}" sibTransId="{7EC3D5D9-FCB6-4A96-899E-D8EDBEB8CE4F}"/>
    <dgm:cxn modelId="{E8AC24E3-112E-4095-881A-664D12EECB96}" type="presOf" srcId="{1E3C981F-A95D-49CB-9757-02ACD4BAE2FF}" destId="{D404C146-4AC3-49B0-ABBC-063A8424A6EE}" srcOrd="0" destOrd="0" presId="urn:microsoft.com/office/officeart/2005/8/layout/chevron2"/>
    <dgm:cxn modelId="{5EC63DD5-4C42-4410-8717-8B3351D37DE7}" type="presOf" srcId="{DF8F373B-3FDF-4AA1-A41E-EADF929C041E}" destId="{17B1506F-2714-4A2E-8133-CA77DB988BC4}" srcOrd="0" destOrd="0" presId="urn:microsoft.com/office/officeart/2005/8/layout/chevron2"/>
    <dgm:cxn modelId="{328BE81F-422F-4779-AE3F-BFB57168FC17}" srcId="{AD579E37-AEB0-494F-BAB0-2309048C02DE}" destId="{1E3C981F-A95D-49CB-9757-02ACD4BAE2FF}" srcOrd="0" destOrd="0" parTransId="{DCA6C388-A4C7-4B50-BA38-CB97B6FAD5AE}" sibTransId="{7ABECCFA-F08F-4A8A-9167-37B1DF8B39F0}"/>
    <dgm:cxn modelId="{03A5982C-54C9-4466-90C5-9607FA6BF5B5}" srcId="{52F64659-0940-4F1D-9542-9B2220E7B9E5}" destId="{BF2713A4-8154-479A-838C-379B4DEF169C}" srcOrd="0" destOrd="0" parTransId="{DC8619F6-A53B-4B51-9CBD-EE529667B91B}" sibTransId="{62738CE8-8F83-4B99-84DF-1F6D09C1460A}"/>
    <dgm:cxn modelId="{D3B94778-4A83-40E0-96C9-3391A5CF1101}" srcId="{459B3C7F-81AC-4059-BBEC-07C037DB9A94}" destId="{FE5D6D75-7ECF-4BA4-83A2-6D7A0FB62B50}" srcOrd="0" destOrd="0" parTransId="{8EF696AF-F989-4556-B3CA-16E9A60841F3}" sibTransId="{01B0CFC4-87EC-44DF-AF5D-A4EC0E7083C6}"/>
    <dgm:cxn modelId="{C8742BD3-1A46-46F3-8348-8BB541195BED}" srcId="{D8D459BE-5849-40A0-88D0-05B8C972B150}" destId="{D271E3BF-F061-4953-B875-69D61A4C4053}" srcOrd="4" destOrd="0" parTransId="{1F8E70B5-5708-45B5-9C08-D447C30B7FBB}" sibTransId="{9BEA3F76-7952-42B0-84AE-00E990532B89}"/>
    <dgm:cxn modelId="{2E376C2D-3FEA-4B37-B800-632DD365CD6F}" type="presOf" srcId="{D271E3BF-F061-4953-B875-69D61A4C4053}" destId="{A74E46D5-516E-436D-9BE6-504E6CBA38C9}" srcOrd="0" destOrd="0" presId="urn:microsoft.com/office/officeart/2005/8/layout/chevron2"/>
    <dgm:cxn modelId="{CA3BA9B8-1105-4530-854C-0EC1B60FE11A}" type="presOf" srcId="{459B3C7F-81AC-4059-BBEC-07C037DB9A94}" destId="{886C4435-1539-49DB-A15A-E67FF3ABCA9C}" srcOrd="0" destOrd="0" presId="urn:microsoft.com/office/officeart/2005/8/layout/chevron2"/>
    <dgm:cxn modelId="{743FACA6-A87C-4077-BA59-BD73EAA0ECBE}" type="presOf" srcId="{7B39FF55-B0E4-4F67-94E3-48BBC88F8700}" destId="{8CD7D142-AE57-491A-A9FF-B82C231D92A0}" srcOrd="0" destOrd="0" presId="urn:microsoft.com/office/officeart/2005/8/layout/chevron2"/>
    <dgm:cxn modelId="{4F09CC8A-49FF-4E4D-A1C7-BAE7157820DA}" srcId="{D8D459BE-5849-40A0-88D0-05B8C972B150}" destId="{3D2FAA26-367C-4A13-995D-06E820E59CF1}" srcOrd="3" destOrd="0" parTransId="{56C53EC6-EAA8-406B-9130-22D196F5AD23}" sibTransId="{1446D2D5-0920-47CF-9741-BA7F66B6D13F}"/>
    <dgm:cxn modelId="{9E664161-FC60-4296-9DBC-1CAA6A58D64C}" srcId="{D8D459BE-5849-40A0-88D0-05B8C972B150}" destId="{459B3C7F-81AC-4059-BBEC-07C037DB9A94}" srcOrd="2" destOrd="0" parTransId="{FC39FB9D-0705-48F9-B60F-47CC9A896485}" sibTransId="{C4E1DF3F-CEEC-4B1E-B054-C25FA655D5DB}"/>
    <dgm:cxn modelId="{644F2C5E-3679-4757-AE42-1D8E861C4290}" type="presParOf" srcId="{94D81ACF-7B22-45A9-8583-108AC9063B26}" destId="{982C6241-A9E5-4C17-9DC8-71AC2D823A20}" srcOrd="0" destOrd="0" presId="urn:microsoft.com/office/officeart/2005/8/layout/chevron2"/>
    <dgm:cxn modelId="{85EFC2E2-54BA-405F-8828-48F5A2E95A1D}" type="presParOf" srcId="{982C6241-A9E5-4C17-9DC8-71AC2D823A20}" destId="{26B5E2F4-EAAE-4010-A0EF-3E7D6DE3B854}" srcOrd="0" destOrd="0" presId="urn:microsoft.com/office/officeart/2005/8/layout/chevron2"/>
    <dgm:cxn modelId="{1302C7C0-B055-4F89-B98A-85C0B9B251CC}" type="presParOf" srcId="{982C6241-A9E5-4C17-9DC8-71AC2D823A20}" destId="{D404C146-4AC3-49B0-ABBC-063A8424A6EE}" srcOrd="1" destOrd="0" presId="urn:microsoft.com/office/officeart/2005/8/layout/chevron2"/>
    <dgm:cxn modelId="{CF2D0E04-A2C4-4F4B-A7CD-9AF7D7E917DF}" type="presParOf" srcId="{94D81ACF-7B22-45A9-8583-108AC9063B26}" destId="{F6289BDB-A713-49BF-BBFB-4EE9D73F6C25}" srcOrd="1" destOrd="0" presId="urn:microsoft.com/office/officeart/2005/8/layout/chevron2"/>
    <dgm:cxn modelId="{0943821E-FDFC-42AB-9F3D-26CF636F29D6}" type="presParOf" srcId="{94D81ACF-7B22-45A9-8583-108AC9063B26}" destId="{209D2730-D71F-4DF8-8C60-9348CB1C7EDA}" srcOrd="2" destOrd="0" presId="urn:microsoft.com/office/officeart/2005/8/layout/chevron2"/>
    <dgm:cxn modelId="{41EA943E-D755-4B1C-8442-562253B08C6C}" type="presParOf" srcId="{209D2730-D71F-4DF8-8C60-9348CB1C7EDA}" destId="{B7D198A2-8B37-44C9-B1EB-F45EC47FBB9B}" srcOrd="0" destOrd="0" presId="urn:microsoft.com/office/officeart/2005/8/layout/chevron2"/>
    <dgm:cxn modelId="{7CE8B1B4-D63C-49E8-BB72-0A4C39FD3DB5}" type="presParOf" srcId="{209D2730-D71F-4DF8-8C60-9348CB1C7EDA}" destId="{519E9CC2-758A-4FBF-B4D5-6537F69AB978}" srcOrd="1" destOrd="0" presId="urn:microsoft.com/office/officeart/2005/8/layout/chevron2"/>
    <dgm:cxn modelId="{E6361D57-EEBE-4D88-AE00-823017F365B8}" type="presParOf" srcId="{94D81ACF-7B22-45A9-8583-108AC9063B26}" destId="{AD5395EC-4135-4718-9694-5BEE5A6CB28D}" srcOrd="3" destOrd="0" presId="urn:microsoft.com/office/officeart/2005/8/layout/chevron2"/>
    <dgm:cxn modelId="{CA9F11A7-B5C0-4DAA-95BC-144ABA8B6DF8}" type="presParOf" srcId="{94D81ACF-7B22-45A9-8583-108AC9063B26}" destId="{DB8B919D-2E31-478C-8EE0-A5BBB02FEAEA}" srcOrd="4" destOrd="0" presId="urn:microsoft.com/office/officeart/2005/8/layout/chevron2"/>
    <dgm:cxn modelId="{723B6F07-EFA1-4E43-8CC3-9C801274A9B6}" type="presParOf" srcId="{DB8B919D-2E31-478C-8EE0-A5BBB02FEAEA}" destId="{886C4435-1539-49DB-A15A-E67FF3ABCA9C}" srcOrd="0" destOrd="0" presId="urn:microsoft.com/office/officeart/2005/8/layout/chevron2"/>
    <dgm:cxn modelId="{739AEA03-91C2-4C3A-A38B-50150741E10E}" type="presParOf" srcId="{DB8B919D-2E31-478C-8EE0-A5BBB02FEAEA}" destId="{96C340C9-2AFC-4B42-93A1-9884B7C02D2C}" srcOrd="1" destOrd="0" presId="urn:microsoft.com/office/officeart/2005/8/layout/chevron2"/>
    <dgm:cxn modelId="{3A6BB82C-B238-49A3-AAA3-56E7F2CA34CE}" type="presParOf" srcId="{94D81ACF-7B22-45A9-8583-108AC9063B26}" destId="{378CFF01-4A44-4E85-A5E8-1CDDA9551A00}" srcOrd="5" destOrd="0" presId="urn:microsoft.com/office/officeart/2005/8/layout/chevron2"/>
    <dgm:cxn modelId="{96A68B58-0AF4-40D7-8B60-A7A4BCAFC6E0}" type="presParOf" srcId="{94D81ACF-7B22-45A9-8583-108AC9063B26}" destId="{D6C19CE0-F9B3-4A8C-ADF8-1EB2C5121A69}" srcOrd="6" destOrd="0" presId="urn:microsoft.com/office/officeart/2005/8/layout/chevron2"/>
    <dgm:cxn modelId="{9BCE160B-0DD1-4E29-9A26-66B43D2AAF34}" type="presParOf" srcId="{D6C19CE0-F9B3-4A8C-ADF8-1EB2C5121A69}" destId="{15A48722-E355-4319-BCDE-12A99590A1CC}" srcOrd="0" destOrd="0" presId="urn:microsoft.com/office/officeart/2005/8/layout/chevron2"/>
    <dgm:cxn modelId="{2D11218D-C1DA-414B-8E41-AE15A4D541CE}" type="presParOf" srcId="{D6C19CE0-F9B3-4A8C-ADF8-1EB2C5121A69}" destId="{8CD7D142-AE57-491A-A9FF-B82C231D92A0}" srcOrd="1" destOrd="0" presId="urn:microsoft.com/office/officeart/2005/8/layout/chevron2"/>
    <dgm:cxn modelId="{BC66FBA4-7D4A-49AF-AEE8-3A28573F6C69}" type="presParOf" srcId="{94D81ACF-7B22-45A9-8583-108AC9063B26}" destId="{2AC00D2F-C42E-4CB7-8634-BA5502F44E75}" srcOrd="7" destOrd="0" presId="urn:microsoft.com/office/officeart/2005/8/layout/chevron2"/>
    <dgm:cxn modelId="{85057DF1-ABA1-4AEB-BF6E-C6CD5FB7D891}" type="presParOf" srcId="{94D81ACF-7B22-45A9-8583-108AC9063B26}" destId="{97E821E7-7BC4-44D1-9F64-B4DF92C45AC3}" srcOrd="8" destOrd="0" presId="urn:microsoft.com/office/officeart/2005/8/layout/chevron2"/>
    <dgm:cxn modelId="{9D04606B-14D6-4E57-9293-912D8A52421F}" type="presParOf" srcId="{97E821E7-7BC4-44D1-9F64-B4DF92C45AC3}" destId="{A74E46D5-516E-436D-9BE6-504E6CBA38C9}" srcOrd="0" destOrd="0" presId="urn:microsoft.com/office/officeart/2005/8/layout/chevron2"/>
    <dgm:cxn modelId="{1D39C4AA-4611-4EC0-B600-B1CBA3136382}" type="presParOf" srcId="{97E821E7-7BC4-44D1-9F64-B4DF92C45AC3}" destId="{17B1506F-2714-4A2E-8133-CA77DB988BC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D5111-6B8E-4B45-9E9A-3D745EED7A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EEAC1FEC-656C-4EA6-9A20-2B2A2EB8E197}">
      <dgm:prSet phldrT="[Text]"/>
      <dgm:spPr/>
      <dgm:t>
        <a:bodyPr/>
        <a:lstStyle/>
        <a:p>
          <a:r>
            <a:rPr lang="en-GB" dirty="0" smtClean="0"/>
            <a:t>A. Teaching</a:t>
          </a:r>
          <a:endParaRPr lang="en-GB" dirty="0"/>
        </a:p>
      </dgm:t>
    </dgm:pt>
    <dgm:pt modelId="{6B253B28-08F7-4447-9CE4-3FAC3E7E65F2}" type="parTrans" cxnId="{A56BFD40-5A37-4946-85BE-B6C7AFF397E9}">
      <dgm:prSet/>
      <dgm:spPr/>
      <dgm:t>
        <a:bodyPr/>
        <a:lstStyle/>
        <a:p>
          <a:endParaRPr lang="en-GB"/>
        </a:p>
      </dgm:t>
    </dgm:pt>
    <dgm:pt modelId="{9866A40D-884E-4DCC-9B27-58F81238303E}" type="sibTrans" cxnId="{A56BFD40-5A37-4946-85BE-B6C7AFF397E9}">
      <dgm:prSet/>
      <dgm:spPr/>
      <dgm:t>
        <a:bodyPr/>
        <a:lstStyle/>
        <a:p>
          <a:endParaRPr lang="en-GB"/>
        </a:p>
      </dgm:t>
    </dgm:pt>
    <dgm:pt modelId="{F778FB52-BC52-450F-9B64-8149C418A93D}">
      <dgm:prSet phldrT="[Text]"/>
      <dgm:spPr/>
      <dgm:t>
        <a:bodyPr/>
        <a:lstStyle/>
        <a:p>
          <a:pPr algn="l"/>
          <a:r>
            <a:rPr lang="en-GB" dirty="0" smtClean="0"/>
            <a:t>A.1. Taught Course Delivery</a:t>
          </a:r>
          <a:endParaRPr lang="en-GB" dirty="0"/>
        </a:p>
      </dgm:t>
    </dgm:pt>
    <dgm:pt modelId="{6FF16D73-593C-4EBF-A48C-D30CD3C3BB6A}" type="parTrans" cxnId="{0B15749B-7781-41AB-AFAF-EA6233A45353}">
      <dgm:prSet/>
      <dgm:spPr/>
      <dgm:t>
        <a:bodyPr/>
        <a:lstStyle/>
        <a:p>
          <a:endParaRPr lang="en-GB"/>
        </a:p>
      </dgm:t>
    </dgm:pt>
    <dgm:pt modelId="{6832C24A-E632-4F05-85F3-A5B73ED0E5FB}" type="sibTrans" cxnId="{0B15749B-7781-41AB-AFAF-EA6233A45353}">
      <dgm:prSet/>
      <dgm:spPr/>
      <dgm:t>
        <a:bodyPr/>
        <a:lstStyle/>
        <a:p>
          <a:endParaRPr lang="en-GB"/>
        </a:p>
      </dgm:t>
    </dgm:pt>
    <dgm:pt modelId="{BF32CEAF-3D2A-47B8-A544-E4CD530E6010}">
      <dgm:prSet phldrT="[Text]"/>
      <dgm:spPr/>
      <dgm:t>
        <a:bodyPr/>
        <a:lstStyle/>
        <a:p>
          <a:pPr algn="l"/>
          <a:r>
            <a:rPr lang="en-GB" dirty="0" smtClean="0"/>
            <a:t>A.1.1. Class lists</a:t>
          </a:r>
          <a:endParaRPr lang="en-GB" dirty="0"/>
        </a:p>
      </dgm:t>
    </dgm:pt>
    <dgm:pt modelId="{1CF7C7FD-17CA-48B0-B1DB-C69AC5F632CE}" type="parTrans" cxnId="{48429735-1C0C-484B-BD0A-B45257F77C4A}">
      <dgm:prSet/>
      <dgm:spPr/>
      <dgm:t>
        <a:bodyPr/>
        <a:lstStyle/>
        <a:p>
          <a:endParaRPr lang="en-GB"/>
        </a:p>
      </dgm:t>
    </dgm:pt>
    <dgm:pt modelId="{88BCCD70-2E03-4287-A088-5DFA79468A41}" type="sibTrans" cxnId="{48429735-1C0C-484B-BD0A-B45257F77C4A}">
      <dgm:prSet/>
      <dgm:spPr/>
      <dgm:t>
        <a:bodyPr/>
        <a:lstStyle/>
        <a:p>
          <a:endParaRPr lang="en-GB"/>
        </a:p>
      </dgm:t>
    </dgm:pt>
    <dgm:pt modelId="{0C6CF2D1-1B28-49DF-9C59-ED6107C71630}">
      <dgm:prSet phldrT="[Text]"/>
      <dgm:spPr/>
      <dgm:t>
        <a:bodyPr/>
        <a:lstStyle/>
        <a:p>
          <a:pPr algn="l"/>
          <a:r>
            <a:rPr lang="en-GB" dirty="0" smtClean="0"/>
            <a:t>A.1.2. Course handouts</a:t>
          </a:r>
          <a:endParaRPr lang="en-GB" dirty="0"/>
        </a:p>
      </dgm:t>
    </dgm:pt>
    <dgm:pt modelId="{00BA782D-792A-4F18-8419-7EF8555E44DD}" type="parTrans" cxnId="{0AF49354-8B85-4596-ACA0-9855FAE3866A}">
      <dgm:prSet/>
      <dgm:spPr/>
      <dgm:t>
        <a:bodyPr/>
        <a:lstStyle/>
        <a:p>
          <a:endParaRPr lang="en-GB"/>
        </a:p>
      </dgm:t>
    </dgm:pt>
    <dgm:pt modelId="{392893E5-EF7B-42E6-B0E1-6AB38BB40081}" type="sibTrans" cxnId="{0AF49354-8B85-4596-ACA0-9855FAE3866A}">
      <dgm:prSet/>
      <dgm:spPr/>
      <dgm:t>
        <a:bodyPr/>
        <a:lstStyle/>
        <a:p>
          <a:endParaRPr lang="en-GB"/>
        </a:p>
      </dgm:t>
    </dgm:pt>
    <dgm:pt modelId="{336F7386-CA7C-4339-8AB1-F95D0964628F}">
      <dgm:prSet phldrT="[Text]"/>
      <dgm:spPr/>
      <dgm:t>
        <a:bodyPr/>
        <a:lstStyle/>
        <a:p>
          <a:pPr algn="l"/>
          <a:r>
            <a:rPr lang="en-GB" dirty="0" smtClean="0"/>
            <a:t>A.2. Taught Course Assessment</a:t>
          </a:r>
          <a:endParaRPr lang="en-GB" dirty="0"/>
        </a:p>
      </dgm:t>
    </dgm:pt>
    <dgm:pt modelId="{3E396DBA-0BF2-4675-80DC-93919F8089E7}" type="parTrans" cxnId="{2D6C2716-7A01-441B-BC5D-C26205AECD55}">
      <dgm:prSet/>
      <dgm:spPr/>
      <dgm:t>
        <a:bodyPr/>
        <a:lstStyle/>
        <a:p>
          <a:endParaRPr lang="en-GB"/>
        </a:p>
      </dgm:t>
    </dgm:pt>
    <dgm:pt modelId="{E539303D-5DEF-4167-9093-5AAAA03FD77B}" type="sibTrans" cxnId="{2D6C2716-7A01-441B-BC5D-C26205AECD55}">
      <dgm:prSet/>
      <dgm:spPr/>
      <dgm:t>
        <a:bodyPr/>
        <a:lstStyle/>
        <a:p>
          <a:endParaRPr lang="en-GB"/>
        </a:p>
      </dgm:t>
    </dgm:pt>
    <dgm:pt modelId="{BEE6D245-305E-4C74-9FF8-5BA7C21C425D}">
      <dgm:prSet phldrT="[Text]"/>
      <dgm:spPr/>
      <dgm:t>
        <a:bodyPr/>
        <a:lstStyle/>
        <a:p>
          <a:pPr algn="l"/>
          <a:r>
            <a:rPr lang="en-GB" dirty="0" smtClean="0"/>
            <a:t>A.2.1.  Exam marks</a:t>
          </a:r>
          <a:endParaRPr lang="en-GB" dirty="0"/>
        </a:p>
      </dgm:t>
    </dgm:pt>
    <dgm:pt modelId="{82AB98D8-E320-4E0C-9EC3-F8640EF45CC2}" type="parTrans" cxnId="{6BE222D7-B4A0-4EF6-90C5-335E1D4E056A}">
      <dgm:prSet/>
      <dgm:spPr/>
      <dgm:t>
        <a:bodyPr/>
        <a:lstStyle/>
        <a:p>
          <a:endParaRPr lang="en-GB"/>
        </a:p>
      </dgm:t>
    </dgm:pt>
    <dgm:pt modelId="{712D3D6C-D675-46A9-86EA-EEB653DC2CE7}" type="sibTrans" cxnId="{6BE222D7-B4A0-4EF6-90C5-335E1D4E056A}">
      <dgm:prSet/>
      <dgm:spPr/>
      <dgm:t>
        <a:bodyPr/>
        <a:lstStyle/>
        <a:p>
          <a:endParaRPr lang="en-GB"/>
        </a:p>
      </dgm:t>
    </dgm:pt>
    <dgm:pt modelId="{5CAF53B2-AAC2-47CA-84BD-1847ECBEBF8C}">
      <dgm:prSet phldrT="[Text]" custT="1"/>
      <dgm:spPr/>
      <dgm:t>
        <a:bodyPr/>
        <a:lstStyle/>
        <a:p>
          <a:r>
            <a:rPr lang="en-GB" sz="2800" dirty="0" smtClean="0"/>
            <a:t>Level 2</a:t>
          </a:r>
          <a:endParaRPr lang="en-GB" sz="2800" dirty="0"/>
        </a:p>
      </dgm:t>
    </dgm:pt>
    <dgm:pt modelId="{D81FFC09-B6D3-47D1-ACBD-35C7FF4D068B}" type="parTrans" cxnId="{394C99F7-8E2F-4453-AEEC-558B1449EA13}">
      <dgm:prSet/>
      <dgm:spPr/>
      <dgm:t>
        <a:bodyPr/>
        <a:lstStyle/>
        <a:p>
          <a:endParaRPr lang="en-GB"/>
        </a:p>
      </dgm:t>
    </dgm:pt>
    <dgm:pt modelId="{72431F93-3019-42BF-B8C8-8356B07A1B0A}" type="sibTrans" cxnId="{394C99F7-8E2F-4453-AEEC-558B1449EA13}">
      <dgm:prSet/>
      <dgm:spPr/>
      <dgm:t>
        <a:bodyPr/>
        <a:lstStyle/>
        <a:p>
          <a:endParaRPr lang="en-GB"/>
        </a:p>
      </dgm:t>
    </dgm:pt>
    <dgm:pt modelId="{BC9A9D46-5AB2-4ED4-9978-5B65ECDA91AC}">
      <dgm:prSet phldrT="[Text]" custT="1"/>
      <dgm:spPr/>
      <dgm:t>
        <a:bodyPr/>
        <a:lstStyle/>
        <a:p>
          <a:r>
            <a:rPr lang="en-GB" sz="2800" dirty="0" smtClean="0"/>
            <a:t>Level 3</a:t>
          </a:r>
          <a:endParaRPr lang="en-GB" sz="2800" dirty="0"/>
        </a:p>
      </dgm:t>
    </dgm:pt>
    <dgm:pt modelId="{BD082582-1CEA-492C-AC8F-AFF607DB09C7}" type="parTrans" cxnId="{C181603D-EA9F-41BE-8CEC-21087E69AAB8}">
      <dgm:prSet/>
      <dgm:spPr/>
      <dgm:t>
        <a:bodyPr/>
        <a:lstStyle/>
        <a:p>
          <a:endParaRPr lang="en-GB"/>
        </a:p>
      </dgm:t>
    </dgm:pt>
    <dgm:pt modelId="{5BE2A78E-B3E5-4EED-A115-A4B831266CB5}" type="sibTrans" cxnId="{C181603D-EA9F-41BE-8CEC-21087E69AAB8}">
      <dgm:prSet/>
      <dgm:spPr/>
      <dgm:t>
        <a:bodyPr/>
        <a:lstStyle/>
        <a:p>
          <a:endParaRPr lang="en-GB"/>
        </a:p>
      </dgm:t>
    </dgm:pt>
    <dgm:pt modelId="{2CF0C13D-CCA2-43DD-AAAD-CBD0666B1541}">
      <dgm:prSet phldrT="[Text]"/>
      <dgm:spPr/>
      <dgm:t>
        <a:bodyPr/>
        <a:lstStyle/>
        <a:p>
          <a:pPr algn="l"/>
          <a:r>
            <a:rPr lang="en-GB" dirty="0" smtClean="0"/>
            <a:t>A.1.3. Coursework submissions</a:t>
          </a:r>
          <a:endParaRPr lang="en-GB" dirty="0"/>
        </a:p>
      </dgm:t>
    </dgm:pt>
    <dgm:pt modelId="{FAD1DC32-487B-4B80-AD3D-0E3777A2532C}" type="parTrans" cxnId="{D21DCC1D-05AE-4D6C-B5C7-330C3388B266}">
      <dgm:prSet/>
      <dgm:spPr/>
      <dgm:t>
        <a:bodyPr/>
        <a:lstStyle/>
        <a:p>
          <a:endParaRPr lang="en-GB"/>
        </a:p>
      </dgm:t>
    </dgm:pt>
    <dgm:pt modelId="{5D4081DF-D3D4-4CC9-876B-FFCB0F08E524}" type="sibTrans" cxnId="{D21DCC1D-05AE-4D6C-B5C7-330C3388B266}">
      <dgm:prSet/>
      <dgm:spPr/>
      <dgm:t>
        <a:bodyPr/>
        <a:lstStyle/>
        <a:p>
          <a:endParaRPr lang="en-GB"/>
        </a:p>
      </dgm:t>
    </dgm:pt>
    <dgm:pt modelId="{B53BAB56-23DB-4E07-AFFE-18D52CF787D7}">
      <dgm:prSet phldrT="[Text]"/>
      <dgm:spPr/>
      <dgm:t>
        <a:bodyPr/>
        <a:lstStyle/>
        <a:p>
          <a:pPr algn="l"/>
          <a:r>
            <a:rPr lang="en-GB" dirty="0" smtClean="0"/>
            <a:t>A.2.2. Board of Examiners</a:t>
          </a:r>
          <a:endParaRPr lang="en-GB" dirty="0"/>
        </a:p>
      </dgm:t>
    </dgm:pt>
    <dgm:pt modelId="{09F47A36-990D-4F94-B910-3A90D91EC190}" type="parTrans" cxnId="{A51DA00E-F146-4346-8858-87476B43AAAA}">
      <dgm:prSet/>
      <dgm:spPr/>
      <dgm:t>
        <a:bodyPr/>
        <a:lstStyle/>
        <a:p>
          <a:endParaRPr lang="en-GB"/>
        </a:p>
      </dgm:t>
    </dgm:pt>
    <dgm:pt modelId="{E68260DA-5E96-4DFA-A3CD-0C03B30AA6E2}" type="sibTrans" cxnId="{A51DA00E-F146-4346-8858-87476B43AAAA}">
      <dgm:prSet/>
      <dgm:spPr/>
      <dgm:t>
        <a:bodyPr/>
        <a:lstStyle/>
        <a:p>
          <a:endParaRPr lang="en-GB"/>
        </a:p>
      </dgm:t>
    </dgm:pt>
    <dgm:pt modelId="{E63DDF11-5A75-4FAB-AB95-2FDB7D462A38}">
      <dgm:prSet phldrT="[Text]"/>
      <dgm:spPr/>
      <dgm:t>
        <a:bodyPr/>
        <a:lstStyle/>
        <a:p>
          <a:pPr algn="l"/>
          <a:r>
            <a:rPr lang="en-GB" dirty="0" smtClean="0"/>
            <a:t>A.2.3. Exam timetables</a:t>
          </a:r>
          <a:endParaRPr lang="en-GB" dirty="0"/>
        </a:p>
      </dgm:t>
    </dgm:pt>
    <dgm:pt modelId="{3CB4AF93-95F7-47F0-8AE0-EFF17F148966}" type="parTrans" cxnId="{95CDB616-B997-4632-9E01-34858C288D82}">
      <dgm:prSet/>
      <dgm:spPr/>
      <dgm:t>
        <a:bodyPr/>
        <a:lstStyle/>
        <a:p>
          <a:endParaRPr lang="en-GB"/>
        </a:p>
      </dgm:t>
    </dgm:pt>
    <dgm:pt modelId="{6442C2DC-437F-4CA2-80F9-1C5CFFC02559}" type="sibTrans" cxnId="{95CDB616-B997-4632-9E01-34858C288D82}">
      <dgm:prSet/>
      <dgm:spPr/>
      <dgm:t>
        <a:bodyPr/>
        <a:lstStyle/>
        <a:p>
          <a:endParaRPr lang="en-GB"/>
        </a:p>
      </dgm:t>
    </dgm:pt>
    <dgm:pt modelId="{BEE396C2-56D6-48DE-B8F0-C78C5986B1E0}">
      <dgm:prSet phldrT="[Text]" custT="1"/>
      <dgm:spPr/>
      <dgm:t>
        <a:bodyPr/>
        <a:lstStyle/>
        <a:p>
          <a:r>
            <a:rPr lang="en-GB" sz="2800" dirty="0" smtClean="0"/>
            <a:t>Level 1</a:t>
          </a:r>
          <a:endParaRPr lang="en-GB" sz="2800" dirty="0"/>
        </a:p>
      </dgm:t>
    </dgm:pt>
    <dgm:pt modelId="{78B7501B-03B4-4F50-A797-AD7BC9A78B45}" type="sibTrans" cxnId="{968A63E1-EE67-46A7-8F86-F74FF96EFA0D}">
      <dgm:prSet/>
      <dgm:spPr/>
      <dgm:t>
        <a:bodyPr/>
        <a:lstStyle/>
        <a:p>
          <a:endParaRPr lang="en-GB"/>
        </a:p>
      </dgm:t>
    </dgm:pt>
    <dgm:pt modelId="{3F54ED78-A028-4071-8A10-76792F281E26}" type="parTrans" cxnId="{968A63E1-EE67-46A7-8F86-F74FF96EFA0D}">
      <dgm:prSet/>
      <dgm:spPr/>
      <dgm:t>
        <a:bodyPr/>
        <a:lstStyle/>
        <a:p>
          <a:endParaRPr lang="en-GB"/>
        </a:p>
      </dgm:t>
    </dgm:pt>
    <dgm:pt modelId="{A4396644-70F2-4EAD-BFDA-9A03C9632004}" type="pres">
      <dgm:prSet presAssocID="{AD4D5111-6B8E-4B45-9E9A-3D745EED7A61}" presName="mainComposite" presStyleCnt="0">
        <dgm:presLayoutVars>
          <dgm:chPref val="1"/>
          <dgm:dir/>
          <dgm:animOne val="branch"/>
          <dgm:animLvl val="lvl"/>
          <dgm:resizeHandles val="exact"/>
        </dgm:presLayoutVars>
      </dgm:prSet>
      <dgm:spPr/>
      <dgm:t>
        <a:bodyPr/>
        <a:lstStyle/>
        <a:p>
          <a:endParaRPr lang="en-GB"/>
        </a:p>
      </dgm:t>
    </dgm:pt>
    <dgm:pt modelId="{5E3F8289-B004-4175-83C7-14995D9929A0}" type="pres">
      <dgm:prSet presAssocID="{AD4D5111-6B8E-4B45-9E9A-3D745EED7A61}" presName="hierFlow" presStyleCnt="0"/>
      <dgm:spPr/>
    </dgm:pt>
    <dgm:pt modelId="{E1D711CE-DCEE-447E-BBE6-80CEC7E37057}" type="pres">
      <dgm:prSet presAssocID="{AD4D5111-6B8E-4B45-9E9A-3D745EED7A61}" presName="firstBuf" presStyleCnt="0"/>
      <dgm:spPr/>
    </dgm:pt>
    <dgm:pt modelId="{CE5B5DF0-874A-4A42-8B6E-0911C1B2F030}" type="pres">
      <dgm:prSet presAssocID="{AD4D5111-6B8E-4B45-9E9A-3D745EED7A61}" presName="hierChild1" presStyleCnt="0">
        <dgm:presLayoutVars>
          <dgm:chPref val="1"/>
          <dgm:animOne val="branch"/>
          <dgm:animLvl val="lvl"/>
        </dgm:presLayoutVars>
      </dgm:prSet>
      <dgm:spPr/>
    </dgm:pt>
    <dgm:pt modelId="{B726D2A6-B868-468F-B0DD-9655518CC50E}" type="pres">
      <dgm:prSet presAssocID="{EEAC1FEC-656C-4EA6-9A20-2B2A2EB8E197}" presName="Name17" presStyleCnt="0"/>
      <dgm:spPr/>
    </dgm:pt>
    <dgm:pt modelId="{FC8F210F-BA6D-488A-98EF-611E5EA6785B}" type="pres">
      <dgm:prSet presAssocID="{EEAC1FEC-656C-4EA6-9A20-2B2A2EB8E197}" presName="level1Shape" presStyleLbl="node0" presStyleIdx="0" presStyleCnt="1" custLinFactY="-100000" custLinFactNeighborX="309" custLinFactNeighborY="-140457">
        <dgm:presLayoutVars>
          <dgm:chPref val="3"/>
        </dgm:presLayoutVars>
      </dgm:prSet>
      <dgm:spPr/>
      <dgm:t>
        <a:bodyPr/>
        <a:lstStyle/>
        <a:p>
          <a:endParaRPr lang="en-GB"/>
        </a:p>
      </dgm:t>
    </dgm:pt>
    <dgm:pt modelId="{F5E6CBF4-9609-4DB7-A168-B8CBDE6EBAD8}" type="pres">
      <dgm:prSet presAssocID="{EEAC1FEC-656C-4EA6-9A20-2B2A2EB8E197}" presName="hierChild2" presStyleCnt="0"/>
      <dgm:spPr/>
    </dgm:pt>
    <dgm:pt modelId="{D3102FB3-372D-4F67-93CB-A003BFEF36D9}" type="pres">
      <dgm:prSet presAssocID="{6FF16D73-593C-4EBF-A48C-D30CD3C3BB6A}" presName="Name25" presStyleLbl="parChTrans1D2" presStyleIdx="0" presStyleCnt="2"/>
      <dgm:spPr/>
      <dgm:t>
        <a:bodyPr/>
        <a:lstStyle/>
        <a:p>
          <a:endParaRPr lang="en-GB"/>
        </a:p>
      </dgm:t>
    </dgm:pt>
    <dgm:pt modelId="{E6613F11-44A0-4B79-A7A5-619A7A0297BF}" type="pres">
      <dgm:prSet presAssocID="{6FF16D73-593C-4EBF-A48C-D30CD3C3BB6A}" presName="connTx" presStyleLbl="parChTrans1D2" presStyleIdx="0" presStyleCnt="2"/>
      <dgm:spPr/>
      <dgm:t>
        <a:bodyPr/>
        <a:lstStyle/>
        <a:p>
          <a:endParaRPr lang="en-GB"/>
        </a:p>
      </dgm:t>
    </dgm:pt>
    <dgm:pt modelId="{683D149E-1914-4945-8858-766F16018BA2}" type="pres">
      <dgm:prSet presAssocID="{F778FB52-BC52-450F-9B64-8149C418A93D}" presName="Name30" presStyleCnt="0"/>
      <dgm:spPr/>
    </dgm:pt>
    <dgm:pt modelId="{DD6B9034-7284-4BEF-A5E8-6992C102B946}" type="pres">
      <dgm:prSet presAssocID="{F778FB52-BC52-450F-9B64-8149C418A93D}" presName="level2Shape" presStyleLbl="node2" presStyleIdx="0" presStyleCnt="2" custScaleX="185607" custLinFactY="-8674" custLinFactNeighborX="743" custLinFactNeighborY="-100000"/>
      <dgm:spPr/>
      <dgm:t>
        <a:bodyPr/>
        <a:lstStyle/>
        <a:p>
          <a:endParaRPr lang="en-GB"/>
        </a:p>
      </dgm:t>
    </dgm:pt>
    <dgm:pt modelId="{07E9A6BC-2E58-4717-96F1-5B493327FA19}" type="pres">
      <dgm:prSet presAssocID="{F778FB52-BC52-450F-9B64-8149C418A93D}" presName="hierChild3" presStyleCnt="0"/>
      <dgm:spPr/>
    </dgm:pt>
    <dgm:pt modelId="{3090F599-1F22-49AB-BB15-5B9B836435E0}" type="pres">
      <dgm:prSet presAssocID="{1CF7C7FD-17CA-48B0-B1DB-C69AC5F632CE}" presName="Name25" presStyleLbl="parChTrans1D3" presStyleIdx="0" presStyleCnt="6"/>
      <dgm:spPr/>
      <dgm:t>
        <a:bodyPr/>
        <a:lstStyle/>
        <a:p>
          <a:endParaRPr lang="en-GB"/>
        </a:p>
      </dgm:t>
    </dgm:pt>
    <dgm:pt modelId="{0FF63CDF-BA13-49D2-851E-FDB53FC178AB}" type="pres">
      <dgm:prSet presAssocID="{1CF7C7FD-17CA-48B0-B1DB-C69AC5F632CE}" presName="connTx" presStyleLbl="parChTrans1D3" presStyleIdx="0" presStyleCnt="6"/>
      <dgm:spPr/>
      <dgm:t>
        <a:bodyPr/>
        <a:lstStyle/>
        <a:p>
          <a:endParaRPr lang="en-GB"/>
        </a:p>
      </dgm:t>
    </dgm:pt>
    <dgm:pt modelId="{AB3606BE-C74D-4D02-9412-0F754D39B1AE}" type="pres">
      <dgm:prSet presAssocID="{BF32CEAF-3D2A-47B8-A544-E4CD530E6010}" presName="Name30" presStyleCnt="0"/>
      <dgm:spPr/>
    </dgm:pt>
    <dgm:pt modelId="{A7AE327A-153C-40AB-B70E-3532262DE88A}" type="pres">
      <dgm:prSet presAssocID="{BF32CEAF-3D2A-47B8-A544-E4CD530E6010}" presName="level2Shape" presStyleLbl="node3" presStyleIdx="0" presStyleCnt="6" custScaleX="215173" custScaleY="68302" custLinFactNeighborX="15758" custLinFactNeighborY="-67780"/>
      <dgm:spPr/>
      <dgm:t>
        <a:bodyPr/>
        <a:lstStyle/>
        <a:p>
          <a:endParaRPr lang="en-GB"/>
        </a:p>
      </dgm:t>
    </dgm:pt>
    <dgm:pt modelId="{E4525B91-6CAD-4A68-B8B3-D0C8194B8BE4}" type="pres">
      <dgm:prSet presAssocID="{BF32CEAF-3D2A-47B8-A544-E4CD530E6010}" presName="hierChild3" presStyleCnt="0"/>
      <dgm:spPr/>
    </dgm:pt>
    <dgm:pt modelId="{A31D1B0F-8E2D-42E1-9947-B55FD871034B}" type="pres">
      <dgm:prSet presAssocID="{00BA782D-792A-4F18-8419-7EF8555E44DD}" presName="Name25" presStyleLbl="parChTrans1D3" presStyleIdx="1" presStyleCnt="6"/>
      <dgm:spPr/>
      <dgm:t>
        <a:bodyPr/>
        <a:lstStyle/>
        <a:p>
          <a:endParaRPr lang="en-GB"/>
        </a:p>
      </dgm:t>
    </dgm:pt>
    <dgm:pt modelId="{E5837888-658D-4F35-897D-704F96BF3190}" type="pres">
      <dgm:prSet presAssocID="{00BA782D-792A-4F18-8419-7EF8555E44DD}" presName="connTx" presStyleLbl="parChTrans1D3" presStyleIdx="1" presStyleCnt="6"/>
      <dgm:spPr/>
      <dgm:t>
        <a:bodyPr/>
        <a:lstStyle/>
        <a:p>
          <a:endParaRPr lang="en-GB"/>
        </a:p>
      </dgm:t>
    </dgm:pt>
    <dgm:pt modelId="{1417CDF5-84BB-4976-9882-ED0FDA4EB337}" type="pres">
      <dgm:prSet presAssocID="{0C6CF2D1-1B28-49DF-9C59-ED6107C71630}" presName="Name30" presStyleCnt="0"/>
      <dgm:spPr/>
    </dgm:pt>
    <dgm:pt modelId="{A1BF9B25-506C-4941-9EFF-F23665C4189D}" type="pres">
      <dgm:prSet presAssocID="{0C6CF2D1-1B28-49DF-9C59-ED6107C71630}" presName="level2Shape" presStyleLbl="node3" presStyleIdx="1" presStyleCnt="6" custScaleX="215172" custScaleY="68302" custLinFactNeighborX="15758" custLinFactNeighborY="-68177"/>
      <dgm:spPr/>
      <dgm:t>
        <a:bodyPr/>
        <a:lstStyle/>
        <a:p>
          <a:endParaRPr lang="en-GB"/>
        </a:p>
      </dgm:t>
    </dgm:pt>
    <dgm:pt modelId="{835957E2-18B1-4055-93C1-5BED3BC7DBC9}" type="pres">
      <dgm:prSet presAssocID="{0C6CF2D1-1B28-49DF-9C59-ED6107C71630}" presName="hierChild3" presStyleCnt="0"/>
      <dgm:spPr/>
    </dgm:pt>
    <dgm:pt modelId="{035F8347-93A0-4CE1-A1FD-B08AD9CD757A}" type="pres">
      <dgm:prSet presAssocID="{FAD1DC32-487B-4B80-AD3D-0E3777A2532C}" presName="Name25" presStyleLbl="parChTrans1D3" presStyleIdx="2" presStyleCnt="6"/>
      <dgm:spPr/>
      <dgm:t>
        <a:bodyPr/>
        <a:lstStyle/>
        <a:p>
          <a:endParaRPr lang="en-GB"/>
        </a:p>
      </dgm:t>
    </dgm:pt>
    <dgm:pt modelId="{4854B446-BC19-4795-A10C-0E7F8671D233}" type="pres">
      <dgm:prSet presAssocID="{FAD1DC32-487B-4B80-AD3D-0E3777A2532C}" presName="connTx" presStyleLbl="parChTrans1D3" presStyleIdx="2" presStyleCnt="6"/>
      <dgm:spPr/>
      <dgm:t>
        <a:bodyPr/>
        <a:lstStyle/>
        <a:p>
          <a:endParaRPr lang="en-GB"/>
        </a:p>
      </dgm:t>
    </dgm:pt>
    <dgm:pt modelId="{154E08ED-2C31-41D1-81A1-A2DB6140D555}" type="pres">
      <dgm:prSet presAssocID="{2CF0C13D-CCA2-43DD-AAAD-CBD0666B1541}" presName="Name30" presStyleCnt="0"/>
      <dgm:spPr/>
    </dgm:pt>
    <dgm:pt modelId="{66187717-7C7A-4FE4-A792-C67203D4A318}" type="pres">
      <dgm:prSet presAssocID="{2CF0C13D-CCA2-43DD-AAAD-CBD0666B1541}" presName="level2Shape" presStyleLbl="node3" presStyleIdx="2" presStyleCnt="6" custScaleX="215172" custScaleY="75132" custLinFactNeighborX="15758" custLinFactNeighborY="-68575"/>
      <dgm:spPr/>
      <dgm:t>
        <a:bodyPr/>
        <a:lstStyle/>
        <a:p>
          <a:endParaRPr lang="en-GB"/>
        </a:p>
      </dgm:t>
    </dgm:pt>
    <dgm:pt modelId="{467F3470-ED43-4C53-AD5A-96F178F988C0}" type="pres">
      <dgm:prSet presAssocID="{2CF0C13D-CCA2-43DD-AAAD-CBD0666B1541}" presName="hierChild3" presStyleCnt="0"/>
      <dgm:spPr/>
    </dgm:pt>
    <dgm:pt modelId="{FC8D6E21-18B6-487D-A208-6037B76C1194}" type="pres">
      <dgm:prSet presAssocID="{3E396DBA-0BF2-4675-80DC-93919F8089E7}" presName="Name25" presStyleLbl="parChTrans1D2" presStyleIdx="1" presStyleCnt="2"/>
      <dgm:spPr/>
      <dgm:t>
        <a:bodyPr/>
        <a:lstStyle/>
        <a:p>
          <a:endParaRPr lang="en-GB"/>
        </a:p>
      </dgm:t>
    </dgm:pt>
    <dgm:pt modelId="{0501223F-D950-4022-91C3-E33B6C74BA84}" type="pres">
      <dgm:prSet presAssocID="{3E396DBA-0BF2-4675-80DC-93919F8089E7}" presName="connTx" presStyleLbl="parChTrans1D2" presStyleIdx="1" presStyleCnt="2"/>
      <dgm:spPr/>
      <dgm:t>
        <a:bodyPr/>
        <a:lstStyle/>
        <a:p>
          <a:endParaRPr lang="en-GB"/>
        </a:p>
      </dgm:t>
    </dgm:pt>
    <dgm:pt modelId="{DA82A492-84FF-471D-9930-4C966E2FF49E}" type="pres">
      <dgm:prSet presAssocID="{336F7386-CA7C-4339-8AB1-F95D0964628F}" presName="Name30" presStyleCnt="0"/>
      <dgm:spPr/>
    </dgm:pt>
    <dgm:pt modelId="{19AF9F6A-D778-4ABD-81C0-21AB7D97788F}" type="pres">
      <dgm:prSet presAssocID="{336F7386-CA7C-4339-8AB1-F95D0964628F}" presName="level2Shape" presStyleLbl="node2" presStyleIdx="1" presStyleCnt="2" custScaleX="182355" custLinFactNeighborX="743" custLinFactNeighborY="-91371"/>
      <dgm:spPr/>
      <dgm:t>
        <a:bodyPr/>
        <a:lstStyle/>
        <a:p>
          <a:endParaRPr lang="en-GB"/>
        </a:p>
      </dgm:t>
    </dgm:pt>
    <dgm:pt modelId="{33BFC138-0239-45E4-816C-C73FBD69C47B}" type="pres">
      <dgm:prSet presAssocID="{336F7386-CA7C-4339-8AB1-F95D0964628F}" presName="hierChild3" presStyleCnt="0"/>
      <dgm:spPr/>
    </dgm:pt>
    <dgm:pt modelId="{B702E630-71E8-4816-9242-E574EB2DBD5C}" type="pres">
      <dgm:prSet presAssocID="{82AB98D8-E320-4E0C-9EC3-F8640EF45CC2}" presName="Name25" presStyleLbl="parChTrans1D3" presStyleIdx="3" presStyleCnt="6"/>
      <dgm:spPr/>
      <dgm:t>
        <a:bodyPr/>
        <a:lstStyle/>
        <a:p>
          <a:endParaRPr lang="en-GB"/>
        </a:p>
      </dgm:t>
    </dgm:pt>
    <dgm:pt modelId="{259CB073-8251-4DF7-993A-48EF68D4215B}" type="pres">
      <dgm:prSet presAssocID="{82AB98D8-E320-4E0C-9EC3-F8640EF45CC2}" presName="connTx" presStyleLbl="parChTrans1D3" presStyleIdx="3" presStyleCnt="6"/>
      <dgm:spPr/>
      <dgm:t>
        <a:bodyPr/>
        <a:lstStyle/>
        <a:p>
          <a:endParaRPr lang="en-GB"/>
        </a:p>
      </dgm:t>
    </dgm:pt>
    <dgm:pt modelId="{7574D3EF-86E3-4669-9E7D-1B53F34FEA99}" type="pres">
      <dgm:prSet presAssocID="{BEE6D245-305E-4C74-9FF8-5BA7C21C425D}" presName="Name30" presStyleCnt="0"/>
      <dgm:spPr/>
    </dgm:pt>
    <dgm:pt modelId="{444B991F-CE0D-4B8A-A44C-C762F557C422}" type="pres">
      <dgm:prSet presAssocID="{BEE6D245-305E-4C74-9FF8-5BA7C21C425D}" presName="level2Shape" presStyleLbl="node3" presStyleIdx="3" presStyleCnt="6" custScaleX="215173" custScaleY="75132" custLinFactNeighborX="19010" custLinFactNeighborY="-3261"/>
      <dgm:spPr/>
      <dgm:t>
        <a:bodyPr/>
        <a:lstStyle/>
        <a:p>
          <a:endParaRPr lang="en-GB"/>
        </a:p>
      </dgm:t>
    </dgm:pt>
    <dgm:pt modelId="{A702BF1B-1B20-49F9-A26D-43A24B5D21DA}" type="pres">
      <dgm:prSet presAssocID="{BEE6D245-305E-4C74-9FF8-5BA7C21C425D}" presName="hierChild3" presStyleCnt="0"/>
      <dgm:spPr/>
    </dgm:pt>
    <dgm:pt modelId="{D58BE5DF-7AD2-445D-B76A-C5B9020D4793}" type="pres">
      <dgm:prSet presAssocID="{09F47A36-990D-4F94-B910-3A90D91EC190}" presName="Name25" presStyleLbl="parChTrans1D3" presStyleIdx="4" presStyleCnt="6"/>
      <dgm:spPr/>
      <dgm:t>
        <a:bodyPr/>
        <a:lstStyle/>
        <a:p>
          <a:endParaRPr lang="en-GB"/>
        </a:p>
      </dgm:t>
    </dgm:pt>
    <dgm:pt modelId="{57A57D49-9C5F-496E-80AD-4231CD38F8FB}" type="pres">
      <dgm:prSet presAssocID="{09F47A36-990D-4F94-B910-3A90D91EC190}" presName="connTx" presStyleLbl="parChTrans1D3" presStyleIdx="4" presStyleCnt="6"/>
      <dgm:spPr/>
      <dgm:t>
        <a:bodyPr/>
        <a:lstStyle/>
        <a:p>
          <a:endParaRPr lang="en-GB"/>
        </a:p>
      </dgm:t>
    </dgm:pt>
    <dgm:pt modelId="{1B18D67C-CBF9-4DFE-9EED-7795C0076ACC}" type="pres">
      <dgm:prSet presAssocID="{B53BAB56-23DB-4E07-AFFE-18D52CF787D7}" presName="Name30" presStyleCnt="0"/>
      <dgm:spPr/>
    </dgm:pt>
    <dgm:pt modelId="{49B2D801-B1FF-4732-B2CD-8FE9D2680398}" type="pres">
      <dgm:prSet presAssocID="{B53BAB56-23DB-4E07-AFFE-18D52CF787D7}" presName="level2Shape" presStyleLbl="node3" presStyleIdx="4" presStyleCnt="6" custScaleX="215173" custScaleY="75132" custLinFactNeighborX="19010" custLinFactNeighborY="-10488"/>
      <dgm:spPr/>
      <dgm:t>
        <a:bodyPr/>
        <a:lstStyle/>
        <a:p>
          <a:endParaRPr lang="en-GB"/>
        </a:p>
      </dgm:t>
    </dgm:pt>
    <dgm:pt modelId="{5F008311-E113-44BC-8BBA-D29F79EBBDEF}" type="pres">
      <dgm:prSet presAssocID="{B53BAB56-23DB-4E07-AFFE-18D52CF787D7}" presName="hierChild3" presStyleCnt="0"/>
      <dgm:spPr/>
    </dgm:pt>
    <dgm:pt modelId="{F79CE014-1A83-4C94-8B61-504D582B3997}" type="pres">
      <dgm:prSet presAssocID="{3CB4AF93-95F7-47F0-8AE0-EFF17F148966}" presName="Name25" presStyleLbl="parChTrans1D3" presStyleIdx="5" presStyleCnt="6"/>
      <dgm:spPr/>
      <dgm:t>
        <a:bodyPr/>
        <a:lstStyle/>
        <a:p>
          <a:endParaRPr lang="en-GB"/>
        </a:p>
      </dgm:t>
    </dgm:pt>
    <dgm:pt modelId="{D1EFD813-8008-47DD-BA25-08FD83D596F8}" type="pres">
      <dgm:prSet presAssocID="{3CB4AF93-95F7-47F0-8AE0-EFF17F148966}" presName="connTx" presStyleLbl="parChTrans1D3" presStyleIdx="5" presStyleCnt="6"/>
      <dgm:spPr/>
      <dgm:t>
        <a:bodyPr/>
        <a:lstStyle/>
        <a:p>
          <a:endParaRPr lang="en-GB"/>
        </a:p>
      </dgm:t>
    </dgm:pt>
    <dgm:pt modelId="{1F50E0CE-8B6C-4897-A434-07BDC286B75F}" type="pres">
      <dgm:prSet presAssocID="{E63DDF11-5A75-4FAB-AB95-2FDB7D462A38}" presName="Name30" presStyleCnt="0"/>
      <dgm:spPr/>
    </dgm:pt>
    <dgm:pt modelId="{C8D74199-2EE8-4B1C-B407-A908CA801829}" type="pres">
      <dgm:prSet presAssocID="{E63DDF11-5A75-4FAB-AB95-2FDB7D462A38}" presName="level2Shape" presStyleLbl="node3" presStyleIdx="5" presStyleCnt="6" custScaleX="216934" custScaleY="75132" custLinFactNeighborX="19700" custLinFactNeighborY="-17716"/>
      <dgm:spPr/>
      <dgm:t>
        <a:bodyPr/>
        <a:lstStyle/>
        <a:p>
          <a:endParaRPr lang="en-GB"/>
        </a:p>
      </dgm:t>
    </dgm:pt>
    <dgm:pt modelId="{D029FD22-2906-47B0-BC67-08D5C2E84C47}" type="pres">
      <dgm:prSet presAssocID="{E63DDF11-5A75-4FAB-AB95-2FDB7D462A38}" presName="hierChild3" presStyleCnt="0"/>
      <dgm:spPr/>
    </dgm:pt>
    <dgm:pt modelId="{9F5F1921-5F4B-4350-941B-85F96B24CBC4}" type="pres">
      <dgm:prSet presAssocID="{AD4D5111-6B8E-4B45-9E9A-3D745EED7A61}" presName="bgShapesFlow" presStyleCnt="0"/>
      <dgm:spPr/>
    </dgm:pt>
    <dgm:pt modelId="{F7C16F06-A696-475B-B5D6-36BEC424114D}" type="pres">
      <dgm:prSet presAssocID="{BEE396C2-56D6-48DE-B8F0-C78C5986B1E0}" presName="rectComp" presStyleCnt="0"/>
      <dgm:spPr/>
    </dgm:pt>
    <dgm:pt modelId="{8342DA9D-314E-43F0-B24D-269B719A2D84}" type="pres">
      <dgm:prSet presAssocID="{BEE396C2-56D6-48DE-B8F0-C78C5986B1E0}" presName="bgRect" presStyleLbl="bgShp" presStyleIdx="0" presStyleCnt="3"/>
      <dgm:spPr/>
      <dgm:t>
        <a:bodyPr/>
        <a:lstStyle/>
        <a:p>
          <a:endParaRPr lang="en-GB"/>
        </a:p>
      </dgm:t>
    </dgm:pt>
    <dgm:pt modelId="{B534A7AE-D988-486C-8226-F76450D2F894}" type="pres">
      <dgm:prSet presAssocID="{BEE396C2-56D6-48DE-B8F0-C78C5986B1E0}" presName="bgRectTx" presStyleLbl="bgShp" presStyleIdx="0" presStyleCnt="3">
        <dgm:presLayoutVars>
          <dgm:bulletEnabled val="1"/>
        </dgm:presLayoutVars>
      </dgm:prSet>
      <dgm:spPr/>
      <dgm:t>
        <a:bodyPr/>
        <a:lstStyle/>
        <a:p>
          <a:endParaRPr lang="en-GB"/>
        </a:p>
      </dgm:t>
    </dgm:pt>
    <dgm:pt modelId="{7FB44063-DFB9-4A7C-BF60-D025D911E41A}" type="pres">
      <dgm:prSet presAssocID="{BEE396C2-56D6-48DE-B8F0-C78C5986B1E0}" presName="spComp" presStyleCnt="0"/>
      <dgm:spPr/>
    </dgm:pt>
    <dgm:pt modelId="{83F1E45C-2186-47E3-BA77-7FA9A2D063D8}" type="pres">
      <dgm:prSet presAssocID="{BEE396C2-56D6-48DE-B8F0-C78C5986B1E0}" presName="hSp" presStyleCnt="0"/>
      <dgm:spPr/>
    </dgm:pt>
    <dgm:pt modelId="{2304FE6B-183B-4DC7-9F55-B35553E79A37}" type="pres">
      <dgm:prSet presAssocID="{5CAF53B2-AAC2-47CA-84BD-1847ECBEBF8C}" presName="rectComp" presStyleCnt="0"/>
      <dgm:spPr/>
    </dgm:pt>
    <dgm:pt modelId="{330634DD-0566-4940-8337-705F16A3944C}" type="pres">
      <dgm:prSet presAssocID="{5CAF53B2-AAC2-47CA-84BD-1847ECBEBF8C}" presName="bgRect" presStyleLbl="bgShp" presStyleIdx="1" presStyleCnt="3" custScaleX="178667" custLinFactNeighborX="-2335"/>
      <dgm:spPr/>
      <dgm:t>
        <a:bodyPr/>
        <a:lstStyle/>
        <a:p>
          <a:endParaRPr lang="en-GB"/>
        </a:p>
      </dgm:t>
    </dgm:pt>
    <dgm:pt modelId="{20FBD311-D071-4C3C-93D4-9215697EB38F}" type="pres">
      <dgm:prSet presAssocID="{5CAF53B2-AAC2-47CA-84BD-1847ECBEBF8C}" presName="bgRectTx" presStyleLbl="bgShp" presStyleIdx="1" presStyleCnt="3">
        <dgm:presLayoutVars>
          <dgm:bulletEnabled val="1"/>
        </dgm:presLayoutVars>
      </dgm:prSet>
      <dgm:spPr/>
      <dgm:t>
        <a:bodyPr/>
        <a:lstStyle/>
        <a:p>
          <a:endParaRPr lang="en-GB"/>
        </a:p>
      </dgm:t>
    </dgm:pt>
    <dgm:pt modelId="{7987D3F4-AC29-4B39-8356-A0D291DFA150}" type="pres">
      <dgm:prSet presAssocID="{5CAF53B2-AAC2-47CA-84BD-1847ECBEBF8C}" presName="spComp" presStyleCnt="0"/>
      <dgm:spPr/>
    </dgm:pt>
    <dgm:pt modelId="{376B1D43-E282-44B5-A05B-8EAFAEBB8802}" type="pres">
      <dgm:prSet presAssocID="{5CAF53B2-AAC2-47CA-84BD-1847ECBEBF8C}" presName="hSp" presStyleCnt="0"/>
      <dgm:spPr/>
    </dgm:pt>
    <dgm:pt modelId="{DD178F08-C85F-47B1-9A3E-A7ECEA9AB37F}" type="pres">
      <dgm:prSet presAssocID="{BC9A9D46-5AB2-4ED4-9978-5B65ECDA91AC}" presName="rectComp" presStyleCnt="0"/>
      <dgm:spPr/>
    </dgm:pt>
    <dgm:pt modelId="{272452AF-6222-426D-8B78-F0EE5FA2B048}" type="pres">
      <dgm:prSet presAssocID="{BC9A9D46-5AB2-4ED4-9978-5B65ECDA91AC}" presName="bgRect" presStyleLbl="bgShp" presStyleIdx="2" presStyleCnt="3" custScaleX="197782" custLinFactNeighborX="13803"/>
      <dgm:spPr/>
      <dgm:t>
        <a:bodyPr/>
        <a:lstStyle/>
        <a:p>
          <a:endParaRPr lang="en-GB"/>
        </a:p>
      </dgm:t>
    </dgm:pt>
    <dgm:pt modelId="{E5BC08ED-FBA6-44B4-BF75-EC4EF6E91869}" type="pres">
      <dgm:prSet presAssocID="{BC9A9D46-5AB2-4ED4-9978-5B65ECDA91AC}" presName="bgRectTx" presStyleLbl="bgShp" presStyleIdx="2" presStyleCnt="3">
        <dgm:presLayoutVars>
          <dgm:bulletEnabled val="1"/>
        </dgm:presLayoutVars>
      </dgm:prSet>
      <dgm:spPr/>
      <dgm:t>
        <a:bodyPr/>
        <a:lstStyle/>
        <a:p>
          <a:endParaRPr lang="en-GB"/>
        </a:p>
      </dgm:t>
    </dgm:pt>
  </dgm:ptLst>
  <dgm:cxnLst>
    <dgm:cxn modelId="{59776960-160D-4C1C-8C5F-418300CEE885}" type="presOf" srcId="{00BA782D-792A-4F18-8419-7EF8555E44DD}" destId="{A31D1B0F-8E2D-42E1-9947-B55FD871034B}" srcOrd="0" destOrd="0" presId="urn:microsoft.com/office/officeart/2005/8/layout/hierarchy5"/>
    <dgm:cxn modelId="{E5771662-720F-4490-B28E-98B2D0D97225}" type="presOf" srcId="{0C6CF2D1-1B28-49DF-9C59-ED6107C71630}" destId="{A1BF9B25-506C-4941-9EFF-F23665C4189D}" srcOrd="0" destOrd="0" presId="urn:microsoft.com/office/officeart/2005/8/layout/hierarchy5"/>
    <dgm:cxn modelId="{2E5B7E20-B686-4933-B4F5-8602E564D426}" type="presOf" srcId="{FAD1DC32-487B-4B80-AD3D-0E3777A2532C}" destId="{4854B446-BC19-4795-A10C-0E7F8671D233}" srcOrd="1" destOrd="0" presId="urn:microsoft.com/office/officeart/2005/8/layout/hierarchy5"/>
    <dgm:cxn modelId="{7C188C89-E911-4CB0-A3F6-1D6A1EC02F94}" type="presOf" srcId="{BEE396C2-56D6-48DE-B8F0-C78C5986B1E0}" destId="{8342DA9D-314E-43F0-B24D-269B719A2D84}" srcOrd="0" destOrd="0" presId="urn:microsoft.com/office/officeart/2005/8/layout/hierarchy5"/>
    <dgm:cxn modelId="{65BFCF10-9BF8-4D60-83A9-7BD3FE73C6B9}" type="presOf" srcId="{00BA782D-792A-4F18-8419-7EF8555E44DD}" destId="{E5837888-658D-4F35-897D-704F96BF3190}" srcOrd="1" destOrd="0" presId="urn:microsoft.com/office/officeart/2005/8/layout/hierarchy5"/>
    <dgm:cxn modelId="{6AAA8298-7B2F-45D4-BA3C-C5BEC4F42EA0}" type="presOf" srcId="{F778FB52-BC52-450F-9B64-8149C418A93D}" destId="{DD6B9034-7284-4BEF-A5E8-6992C102B946}" srcOrd="0" destOrd="0" presId="urn:microsoft.com/office/officeart/2005/8/layout/hierarchy5"/>
    <dgm:cxn modelId="{81CEBD4F-2A08-4B1C-A8B2-1C098182E5F3}" type="presOf" srcId="{5CAF53B2-AAC2-47CA-84BD-1847ECBEBF8C}" destId="{20FBD311-D071-4C3C-93D4-9215697EB38F}" srcOrd="1" destOrd="0" presId="urn:microsoft.com/office/officeart/2005/8/layout/hierarchy5"/>
    <dgm:cxn modelId="{3C1837A2-7AF3-46B9-9923-87D4DB69A23C}" type="presOf" srcId="{AD4D5111-6B8E-4B45-9E9A-3D745EED7A61}" destId="{A4396644-70F2-4EAD-BFDA-9A03C9632004}" srcOrd="0" destOrd="0" presId="urn:microsoft.com/office/officeart/2005/8/layout/hierarchy5"/>
    <dgm:cxn modelId="{6FCFFDA3-1595-4032-BC7D-D137F633566C}" type="presOf" srcId="{BC9A9D46-5AB2-4ED4-9978-5B65ECDA91AC}" destId="{272452AF-6222-426D-8B78-F0EE5FA2B048}" srcOrd="0" destOrd="0" presId="urn:microsoft.com/office/officeart/2005/8/layout/hierarchy5"/>
    <dgm:cxn modelId="{D21E64AD-E8C3-4114-A066-A410F9BCBE1A}" type="presOf" srcId="{FAD1DC32-487B-4B80-AD3D-0E3777A2532C}" destId="{035F8347-93A0-4CE1-A1FD-B08AD9CD757A}" srcOrd="0" destOrd="0" presId="urn:microsoft.com/office/officeart/2005/8/layout/hierarchy5"/>
    <dgm:cxn modelId="{73C92161-46A9-4C95-950E-34E83DAD6128}" type="presOf" srcId="{3CB4AF93-95F7-47F0-8AE0-EFF17F148966}" destId="{D1EFD813-8008-47DD-BA25-08FD83D596F8}" srcOrd="1" destOrd="0" presId="urn:microsoft.com/office/officeart/2005/8/layout/hierarchy5"/>
    <dgm:cxn modelId="{CE5FAE43-082D-4D8C-A24C-F0252F81A7B5}" type="presOf" srcId="{BEE396C2-56D6-48DE-B8F0-C78C5986B1E0}" destId="{B534A7AE-D988-486C-8226-F76450D2F894}" srcOrd="1" destOrd="0" presId="urn:microsoft.com/office/officeart/2005/8/layout/hierarchy5"/>
    <dgm:cxn modelId="{A51DA00E-F146-4346-8858-87476B43AAAA}" srcId="{336F7386-CA7C-4339-8AB1-F95D0964628F}" destId="{B53BAB56-23DB-4E07-AFFE-18D52CF787D7}" srcOrd="1" destOrd="0" parTransId="{09F47A36-990D-4F94-B910-3A90D91EC190}" sibTransId="{E68260DA-5E96-4DFA-A3CD-0C03B30AA6E2}"/>
    <dgm:cxn modelId="{A56BFD40-5A37-4946-85BE-B6C7AFF397E9}" srcId="{AD4D5111-6B8E-4B45-9E9A-3D745EED7A61}" destId="{EEAC1FEC-656C-4EA6-9A20-2B2A2EB8E197}" srcOrd="0" destOrd="0" parTransId="{6B253B28-08F7-4447-9CE4-3FAC3E7E65F2}" sibTransId="{9866A40D-884E-4DCC-9B27-58F81238303E}"/>
    <dgm:cxn modelId="{A3744D4A-4A67-4553-864B-5A3103B9B56E}" type="presOf" srcId="{82AB98D8-E320-4E0C-9EC3-F8640EF45CC2}" destId="{259CB073-8251-4DF7-993A-48EF68D4215B}" srcOrd="1" destOrd="0" presId="urn:microsoft.com/office/officeart/2005/8/layout/hierarchy5"/>
    <dgm:cxn modelId="{0B15749B-7781-41AB-AFAF-EA6233A45353}" srcId="{EEAC1FEC-656C-4EA6-9A20-2B2A2EB8E197}" destId="{F778FB52-BC52-450F-9B64-8149C418A93D}" srcOrd="0" destOrd="0" parTransId="{6FF16D73-593C-4EBF-A48C-D30CD3C3BB6A}" sibTransId="{6832C24A-E632-4F05-85F3-A5B73ED0E5FB}"/>
    <dgm:cxn modelId="{C181603D-EA9F-41BE-8CEC-21087E69AAB8}" srcId="{AD4D5111-6B8E-4B45-9E9A-3D745EED7A61}" destId="{BC9A9D46-5AB2-4ED4-9978-5B65ECDA91AC}" srcOrd="3" destOrd="0" parTransId="{BD082582-1CEA-492C-AC8F-AFF607DB09C7}" sibTransId="{5BE2A78E-B3E5-4EED-A115-A4B831266CB5}"/>
    <dgm:cxn modelId="{2D6C2716-7A01-441B-BC5D-C26205AECD55}" srcId="{EEAC1FEC-656C-4EA6-9A20-2B2A2EB8E197}" destId="{336F7386-CA7C-4339-8AB1-F95D0964628F}" srcOrd="1" destOrd="0" parTransId="{3E396DBA-0BF2-4675-80DC-93919F8089E7}" sibTransId="{E539303D-5DEF-4167-9093-5AAAA03FD77B}"/>
    <dgm:cxn modelId="{394C99F7-8E2F-4453-AEEC-558B1449EA13}" srcId="{AD4D5111-6B8E-4B45-9E9A-3D745EED7A61}" destId="{5CAF53B2-AAC2-47CA-84BD-1847ECBEBF8C}" srcOrd="2" destOrd="0" parTransId="{D81FFC09-B6D3-47D1-ACBD-35C7FF4D068B}" sibTransId="{72431F93-3019-42BF-B8C8-8356B07A1B0A}"/>
    <dgm:cxn modelId="{B2364CB5-2B28-4F3F-9BE6-ED4707541E78}" type="presOf" srcId="{82AB98D8-E320-4E0C-9EC3-F8640EF45CC2}" destId="{B702E630-71E8-4816-9242-E574EB2DBD5C}" srcOrd="0" destOrd="0" presId="urn:microsoft.com/office/officeart/2005/8/layout/hierarchy5"/>
    <dgm:cxn modelId="{48429735-1C0C-484B-BD0A-B45257F77C4A}" srcId="{F778FB52-BC52-450F-9B64-8149C418A93D}" destId="{BF32CEAF-3D2A-47B8-A544-E4CD530E6010}" srcOrd="0" destOrd="0" parTransId="{1CF7C7FD-17CA-48B0-B1DB-C69AC5F632CE}" sibTransId="{88BCCD70-2E03-4287-A088-5DFA79468A41}"/>
    <dgm:cxn modelId="{B7D4E57D-13A8-4E9C-89E1-5CA8C2F9180A}" type="presOf" srcId="{BEE6D245-305E-4C74-9FF8-5BA7C21C425D}" destId="{444B991F-CE0D-4B8A-A44C-C762F557C422}" srcOrd="0" destOrd="0" presId="urn:microsoft.com/office/officeart/2005/8/layout/hierarchy5"/>
    <dgm:cxn modelId="{410240DB-4E76-4585-8ED8-8F8DC2647A33}" type="presOf" srcId="{2CF0C13D-CCA2-43DD-AAAD-CBD0666B1541}" destId="{66187717-7C7A-4FE4-A792-C67203D4A318}" srcOrd="0" destOrd="0" presId="urn:microsoft.com/office/officeart/2005/8/layout/hierarchy5"/>
    <dgm:cxn modelId="{2EF84B99-DEDE-4BE3-B451-F08D12E260B1}" type="presOf" srcId="{1CF7C7FD-17CA-48B0-B1DB-C69AC5F632CE}" destId="{0FF63CDF-BA13-49D2-851E-FDB53FC178AB}" srcOrd="1" destOrd="0" presId="urn:microsoft.com/office/officeart/2005/8/layout/hierarchy5"/>
    <dgm:cxn modelId="{8629273D-56F8-4E94-8322-103A0F8E2E76}" type="presOf" srcId="{E63DDF11-5A75-4FAB-AB95-2FDB7D462A38}" destId="{C8D74199-2EE8-4B1C-B407-A908CA801829}" srcOrd="0" destOrd="0" presId="urn:microsoft.com/office/officeart/2005/8/layout/hierarchy5"/>
    <dgm:cxn modelId="{BE102FC4-D4F3-4EC5-A178-94E34CB6976D}" type="presOf" srcId="{B53BAB56-23DB-4E07-AFFE-18D52CF787D7}" destId="{49B2D801-B1FF-4732-B2CD-8FE9D2680398}" srcOrd="0" destOrd="0" presId="urn:microsoft.com/office/officeart/2005/8/layout/hierarchy5"/>
    <dgm:cxn modelId="{7904E3BD-913D-4E18-AD68-EF048469AE34}" type="presOf" srcId="{09F47A36-990D-4F94-B910-3A90D91EC190}" destId="{57A57D49-9C5F-496E-80AD-4231CD38F8FB}" srcOrd="1" destOrd="0" presId="urn:microsoft.com/office/officeart/2005/8/layout/hierarchy5"/>
    <dgm:cxn modelId="{AE078587-4CE4-4EEB-BD70-0E73DD290F39}" type="presOf" srcId="{6FF16D73-593C-4EBF-A48C-D30CD3C3BB6A}" destId="{E6613F11-44A0-4B79-A7A5-619A7A0297BF}" srcOrd="1" destOrd="0" presId="urn:microsoft.com/office/officeart/2005/8/layout/hierarchy5"/>
    <dgm:cxn modelId="{D21DCC1D-05AE-4D6C-B5C7-330C3388B266}" srcId="{F778FB52-BC52-450F-9B64-8149C418A93D}" destId="{2CF0C13D-CCA2-43DD-AAAD-CBD0666B1541}" srcOrd="2" destOrd="0" parTransId="{FAD1DC32-487B-4B80-AD3D-0E3777A2532C}" sibTransId="{5D4081DF-D3D4-4CC9-876B-FFCB0F08E524}"/>
    <dgm:cxn modelId="{772EFA52-0A4E-4A30-A87D-0AB0094927A1}" type="presOf" srcId="{BC9A9D46-5AB2-4ED4-9978-5B65ECDA91AC}" destId="{E5BC08ED-FBA6-44B4-BF75-EC4EF6E91869}" srcOrd="1" destOrd="0" presId="urn:microsoft.com/office/officeart/2005/8/layout/hierarchy5"/>
    <dgm:cxn modelId="{563DC5B5-60DC-4D84-97D6-4B25747406D4}" type="presOf" srcId="{5CAF53B2-AAC2-47CA-84BD-1847ECBEBF8C}" destId="{330634DD-0566-4940-8337-705F16A3944C}" srcOrd="0" destOrd="0" presId="urn:microsoft.com/office/officeart/2005/8/layout/hierarchy5"/>
    <dgm:cxn modelId="{C5A00A58-1B1F-4C25-8BCE-7A73F96CC462}" type="presOf" srcId="{EEAC1FEC-656C-4EA6-9A20-2B2A2EB8E197}" destId="{FC8F210F-BA6D-488A-98EF-611E5EA6785B}" srcOrd="0" destOrd="0" presId="urn:microsoft.com/office/officeart/2005/8/layout/hierarchy5"/>
    <dgm:cxn modelId="{95CDB616-B997-4632-9E01-34858C288D82}" srcId="{336F7386-CA7C-4339-8AB1-F95D0964628F}" destId="{E63DDF11-5A75-4FAB-AB95-2FDB7D462A38}" srcOrd="2" destOrd="0" parTransId="{3CB4AF93-95F7-47F0-8AE0-EFF17F148966}" sibTransId="{6442C2DC-437F-4CA2-80F9-1C5CFFC02559}"/>
    <dgm:cxn modelId="{14920C58-5F97-49FD-A6D8-4CD94018361F}" type="presOf" srcId="{09F47A36-990D-4F94-B910-3A90D91EC190}" destId="{D58BE5DF-7AD2-445D-B76A-C5B9020D4793}" srcOrd="0" destOrd="0" presId="urn:microsoft.com/office/officeart/2005/8/layout/hierarchy5"/>
    <dgm:cxn modelId="{8688FDF4-90D8-454A-A249-AB7339340F7F}" type="presOf" srcId="{BF32CEAF-3D2A-47B8-A544-E4CD530E6010}" destId="{A7AE327A-153C-40AB-B70E-3532262DE88A}" srcOrd="0" destOrd="0" presId="urn:microsoft.com/office/officeart/2005/8/layout/hierarchy5"/>
    <dgm:cxn modelId="{3E13B9F0-76D7-4D9E-BF4C-39A1DFB4AB8B}" type="presOf" srcId="{3E396DBA-0BF2-4675-80DC-93919F8089E7}" destId="{FC8D6E21-18B6-487D-A208-6037B76C1194}" srcOrd="0" destOrd="0" presId="urn:microsoft.com/office/officeart/2005/8/layout/hierarchy5"/>
    <dgm:cxn modelId="{994BB21E-CD21-4BE1-9302-0E992D0087EF}" type="presOf" srcId="{1CF7C7FD-17CA-48B0-B1DB-C69AC5F632CE}" destId="{3090F599-1F22-49AB-BB15-5B9B836435E0}" srcOrd="0" destOrd="0" presId="urn:microsoft.com/office/officeart/2005/8/layout/hierarchy5"/>
    <dgm:cxn modelId="{DBA85C95-E6F4-4F85-967C-35F95D44776C}" type="presOf" srcId="{3CB4AF93-95F7-47F0-8AE0-EFF17F148966}" destId="{F79CE014-1A83-4C94-8B61-504D582B3997}" srcOrd="0" destOrd="0" presId="urn:microsoft.com/office/officeart/2005/8/layout/hierarchy5"/>
    <dgm:cxn modelId="{968A63E1-EE67-46A7-8F86-F74FF96EFA0D}" srcId="{AD4D5111-6B8E-4B45-9E9A-3D745EED7A61}" destId="{BEE396C2-56D6-48DE-B8F0-C78C5986B1E0}" srcOrd="1" destOrd="0" parTransId="{3F54ED78-A028-4071-8A10-76792F281E26}" sibTransId="{78B7501B-03B4-4F50-A797-AD7BC9A78B45}"/>
    <dgm:cxn modelId="{420F57CA-68FC-4C98-9B9C-5599A2FEF016}" type="presOf" srcId="{6FF16D73-593C-4EBF-A48C-D30CD3C3BB6A}" destId="{D3102FB3-372D-4F67-93CB-A003BFEF36D9}" srcOrd="0" destOrd="0" presId="urn:microsoft.com/office/officeart/2005/8/layout/hierarchy5"/>
    <dgm:cxn modelId="{6BE222D7-B4A0-4EF6-90C5-335E1D4E056A}" srcId="{336F7386-CA7C-4339-8AB1-F95D0964628F}" destId="{BEE6D245-305E-4C74-9FF8-5BA7C21C425D}" srcOrd="0" destOrd="0" parTransId="{82AB98D8-E320-4E0C-9EC3-F8640EF45CC2}" sibTransId="{712D3D6C-D675-46A9-86EA-EEB653DC2CE7}"/>
    <dgm:cxn modelId="{C7F467C2-4294-4466-9502-A26AE3AB3EEF}" type="presOf" srcId="{336F7386-CA7C-4339-8AB1-F95D0964628F}" destId="{19AF9F6A-D778-4ABD-81C0-21AB7D97788F}" srcOrd="0" destOrd="0" presId="urn:microsoft.com/office/officeart/2005/8/layout/hierarchy5"/>
    <dgm:cxn modelId="{0AF49354-8B85-4596-ACA0-9855FAE3866A}" srcId="{F778FB52-BC52-450F-9B64-8149C418A93D}" destId="{0C6CF2D1-1B28-49DF-9C59-ED6107C71630}" srcOrd="1" destOrd="0" parTransId="{00BA782D-792A-4F18-8419-7EF8555E44DD}" sibTransId="{392893E5-EF7B-42E6-B0E1-6AB38BB40081}"/>
    <dgm:cxn modelId="{4390F972-D5E1-49A9-858B-F4693B9547D9}" type="presOf" srcId="{3E396DBA-0BF2-4675-80DC-93919F8089E7}" destId="{0501223F-D950-4022-91C3-E33B6C74BA84}" srcOrd="1" destOrd="0" presId="urn:microsoft.com/office/officeart/2005/8/layout/hierarchy5"/>
    <dgm:cxn modelId="{A617DAB9-D20B-4A69-B18E-331323EF193A}" type="presParOf" srcId="{A4396644-70F2-4EAD-BFDA-9A03C9632004}" destId="{5E3F8289-B004-4175-83C7-14995D9929A0}" srcOrd="0" destOrd="0" presId="urn:microsoft.com/office/officeart/2005/8/layout/hierarchy5"/>
    <dgm:cxn modelId="{0B74ED2E-7F5F-46BE-A203-88244D04038E}" type="presParOf" srcId="{5E3F8289-B004-4175-83C7-14995D9929A0}" destId="{E1D711CE-DCEE-447E-BBE6-80CEC7E37057}" srcOrd="0" destOrd="0" presId="urn:microsoft.com/office/officeart/2005/8/layout/hierarchy5"/>
    <dgm:cxn modelId="{74988CC9-8F5D-4CDF-B806-89FA293B32C5}" type="presParOf" srcId="{5E3F8289-B004-4175-83C7-14995D9929A0}" destId="{CE5B5DF0-874A-4A42-8B6E-0911C1B2F030}" srcOrd="1" destOrd="0" presId="urn:microsoft.com/office/officeart/2005/8/layout/hierarchy5"/>
    <dgm:cxn modelId="{CD225100-062C-4A68-9E3F-4323ED9ACF12}" type="presParOf" srcId="{CE5B5DF0-874A-4A42-8B6E-0911C1B2F030}" destId="{B726D2A6-B868-468F-B0DD-9655518CC50E}" srcOrd="0" destOrd="0" presId="urn:microsoft.com/office/officeart/2005/8/layout/hierarchy5"/>
    <dgm:cxn modelId="{82583DF4-9E17-4D09-A40D-6DCD0C6122A8}" type="presParOf" srcId="{B726D2A6-B868-468F-B0DD-9655518CC50E}" destId="{FC8F210F-BA6D-488A-98EF-611E5EA6785B}" srcOrd="0" destOrd="0" presId="urn:microsoft.com/office/officeart/2005/8/layout/hierarchy5"/>
    <dgm:cxn modelId="{E46E372C-7A44-4ED0-957E-CB2AFA858574}" type="presParOf" srcId="{B726D2A6-B868-468F-B0DD-9655518CC50E}" destId="{F5E6CBF4-9609-4DB7-A168-B8CBDE6EBAD8}" srcOrd="1" destOrd="0" presId="urn:microsoft.com/office/officeart/2005/8/layout/hierarchy5"/>
    <dgm:cxn modelId="{33536BEE-0207-455A-96F3-98BFA05C1228}" type="presParOf" srcId="{F5E6CBF4-9609-4DB7-A168-B8CBDE6EBAD8}" destId="{D3102FB3-372D-4F67-93CB-A003BFEF36D9}" srcOrd="0" destOrd="0" presId="urn:microsoft.com/office/officeart/2005/8/layout/hierarchy5"/>
    <dgm:cxn modelId="{AF1ADC55-5687-42E0-9896-7641D204F3F7}" type="presParOf" srcId="{D3102FB3-372D-4F67-93CB-A003BFEF36D9}" destId="{E6613F11-44A0-4B79-A7A5-619A7A0297BF}" srcOrd="0" destOrd="0" presId="urn:microsoft.com/office/officeart/2005/8/layout/hierarchy5"/>
    <dgm:cxn modelId="{F7302F80-ED30-4DD8-81D7-5F27B6F81667}" type="presParOf" srcId="{F5E6CBF4-9609-4DB7-A168-B8CBDE6EBAD8}" destId="{683D149E-1914-4945-8858-766F16018BA2}" srcOrd="1" destOrd="0" presId="urn:microsoft.com/office/officeart/2005/8/layout/hierarchy5"/>
    <dgm:cxn modelId="{9571A1C3-8CBB-4002-BBDF-E461880A15A5}" type="presParOf" srcId="{683D149E-1914-4945-8858-766F16018BA2}" destId="{DD6B9034-7284-4BEF-A5E8-6992C102B946}" srcOrd="0" destOrd="0" presId="urn:microsoft.com/office/officeart/2005/8/layout/hierarchy5"/>
    <dgm:cxn modelId="{89F061F5-4806-490A-8D0F-DBE31C289FE7}" type="presParOf" srcId="{683D149E-1914-4945-8858-766F16018BA2}" destId="{07E9A6BC-2E58-4717-96F1-5B493327FA19}" srcOrd="1" destOrd="0" presId="urn:microsoft.com/office/officeart/2005/8/layout/hierarchy5"/>
    <dgm:cxn modelId="{A05FEE69-F1EA-4A97-A29B-1C30C5978715}" type="presParOf" srcId="{07E9A6BC-2E58-4717-96F1-5B493327FA19}" destId="{3090F599-1F22-49AB-BB15-5B9B836435E0}" srcOrd="0" destOrd="0" presId="urn:microsoft.com/office/officeart/2005/8/layout/hierarchy5"/>
    <dgm:cxn modelId="{2FE2503C-E511-42FA-8588-2CBC7E0795D7}" type="presParOf" srcId="{3090F599-1F22-49AB-BB15-5B9B836435E0}" destId="{0FF63CDF-BA13-49D2-851E-FDB53FC178AB}" srcOrd="0" destOrd="0" presId="urn:microsoft.com/office/officeart/2005/8/layout/hierarchy5"/>
    <dgm:cxn modelId="{1020D5B9-6D72-4A37-BCE8-4FA3491E0013}" type="presParOf" srcId="{07E9A6BC-2E58-4717-96F1-5B493327FA19}" destId="{AB3606BE-C74D-4D02-9412-0F754D39B1AE}" srcOrd="1" destOrd="0" presId="urn:microsoft.com/office/officeart/2005/8/layout/hierarchy5"/>
    <dgm:cxn modelId="{BA9646C3-6D85-49F8-B25C-BFC59C3E2E50}" type="presParOf" srcId="{AB3606BE-C74D-4D02-9412-0F754D39B1AE}" destId="{A7AE327A-153C-40AB-B70E-3532262DE88A}" srcOrd="0" destOrd="0" presId="urn:microsoft.com/office/officeart/2005/8/layout/hierarchy5"/>
    <dgm:cxn modelId="{C5887CCC-69F8-4960-9AEA-8E8BD0BAA5D9}" type="presParOf" srcId="{AB3606BE-C74D-4D02-9412-0F754D39B1AE}" destId="{E4525B91-6CAD-4A68-B8B3-D0C8194B8BE4}" srcOrd="1" destOrd="0" presId="urn:microsoft.com/office/officeart/2005/8/layout/hierarchy5"/>
    <dgm:cxn modelId="{3C86300B-16AB-4276-90A9-FFF21C3D3BE3}" type="presParOf" srcId="{07E9A6BC-2E58-4717-96F1-5B493327FA19}" destId="{A31D1B0F-8E2D-42E1-9947-B55FD871034B}" srcOrd="2" destOrd="0" presId="urn:microsoft.com/office/officeart/2005/8/layout/hierarchy5"/>
    <dgm:cxn modelId="{7919F5A2-21C3-45F9-8F82-172948D30382}" type="presParOf" srcId="{A31D1B0F-8E2D-42E1-9947-B55FD871034B}" destId="{E5837888-658D-4F35-897D-704F96BF3190}" srcOrd="0" destOrd="0" presId="urn:microsoft.com/office/officeart/2005/8/layout/hierarchy5"/>
    <dgm:cxn modelId="{CC113A42-64BD-46AE-A28C-759805457D5E}" type="presParOf" srcId="{07E9A6BC-2E58-4717-96F1-5B493327FA19}" destId="{1417CDF5-84BB-4976-9882-ED0FDA4EB337}" srcOrd="3" destOrd="0" presId="urn:microsoft.com/office/officeart/2005/8/layout/hierarchy5"/>
    <dgm:cxn modelId="{F04C9FCF-F7AB-4595-8580-385459DC047B}" type="presParOf" srcId="{1417CDF5-84BB-4976-9882-ED0FDA4EB337}" destId="{A1BF9B25-506C-4941-9EFF-F23665C4189D}" srcOrd="0" destOrd="0" presId="urn:microsoft.com/office/officeart/2005/8/layout/hierarchy5"/>
    <dgm:cxn modelId="{848AEB55-466E-4C9F-AC13-5869C2C2DD38}" type="presParOf" srcId="{1417CDF5-84BB-4976-9882-ED0FDA4EB337}" destId="{835957E2-18B1-4055-93C1-5BED3BC7DBC9}" srcOrd="1" destOrd="0" presId="urn:microsoft.com/office/officeart/2005/8/layout/hierarchy5"/>
    <dgm:cxn modelId="{966D9FB0-2775-426F-A214-2708E0EC0080}" type="presParOf" srcId="{07E9A6BC-2E58-4717-96F1-5B493327FA19}" destId="{035F8347-93A0-4CE1-A1FD-B08AD9CD757A}" srcOrd="4" destOrd="0" presId="urn:microsoft.com/office/officeart/2005/8/layout/hierarchy5"/>
    <dgm:cxn modelId="{46E8AED5-55D7-4197-96F8-EC8FE5135E2B}" type="presParOf" srcId="{035F8347-93A0-4CE1-A1FD-B08AD9CD757A}" destId="{4854B446-BC19-4795-A10C-0E7F8671D233}" srcOrd="0" destOrd="0" presId="urn:microsoft.com/office/officeart/2005/8/layout/hierarchy5"/>
    <dgm:cxn modelId="{FB06F283-CE8E-4870-A64F-C083A8DA0BAF}" type="presParOf" srcId="{07E9A6BC-2E58-4717-96F1-5B493327FA19}" destId="{154E08ED-2C31-41D1-81A1-A2DB6140D555}" srcOrd="5" destOrd="0" presId="urn:microsoft.com/office/officeart/2005/8/layout/hierarchy5"/>
    <dgm:cxn modelId="{EC0B9AB2-4C90-4757-9A22-E4B9A82F8D57}" type="presParOf" srcId="{154E08ED-2C31-41D1-81A1-A2DB6140D555}" destId="{66187717-7C7A-4FE4-A792-C67203D4A318}" srcOrd="0" destOrd="0" presId="urn:microsoft.com/office/officeart/2005/8/layout/hierarchy5"/>
    <dgm:cxn modelId="{05B6919C-8703-47B3-9941-288A14343511}" type="presParOf" srcId="{154E08ED-2C31-41D1-81A1-A2DB6140D555}" destId="{467F3470-ED43-4C53-AD5A-96F178F988C0}" srcOrd="1" destOrd="0" presId="urn:microsoft.com/office/officeart/2005/8/layout/hierarchy5"/>
    <dgm:cxn modelId="{03773D9A-0EE2-41E2-AE31-1646607B501B}" type="presParOf" srcId="{F5E6CBF4-9609-4DB7-A168-B8CBDE6EBAD8}" destId="{FC8D6E21-18B6-487D-A208-6037B76C1194}" srcOrd="2" destOrd="0" presId="urn:microsoft.com/office/officeart/2005/8/layout/hierarchy5"/>
    <dgm:cxn modelId="{95D603D7-7365-42F5-8606-C8353896579C}" type="presParOf" srcId="{FC8D6E21-18B6-487D-A208-6037B76C1194}" destId="{0501223F-D950-4022-91C3-E33B6C74BA84}" srcOrd="0" destOrd="0" presId="urn:microsoft.com/office/officeart/2005/8/layout/hierarchy5"/>
    <dgm:cxn modelId="{6D71DA34-6B95-4681-9339-AE24DEB6BB22}" type="presParOf" srcId="{F5E6CBF4-9609-4DB7-A168-B8CBDE6EBAD8}" destId="{DA82A492-84FF-471D-9930-4C966E2FF49E}" srcOrd="3" destOrd="0" presId="urn:microsoft.com/office/officeart/2005/8/layout/hierarchy5"/>
    <dgm:cxn modelId="{91AB5BF1-7677-44AD-9F7A-68724147882C}" type="presParOf" srcId="{DA82A492-84FF-471D-9930-4C966E2FF49E}" destId="{19AF9F6A-D778-4ABD-81C0-21AB7D97788F}" srcOrd="0" destOrd="0" presId="urn:microsoft.com/office/officeart/2005/8/layout/hierarchy5"/>
    <dgm:cxn modelId="{BC6A5D32-A596-4C44-B368-7F83644E5478}" type="presParOf" srcId="{DA82A492-84FF-471D-9930-4C966E2FF49E}" destId="{33BFC138-0239-45E4-816C-C73FBD69C47B}" srcOrd="1" destOrd="0" presId="urn:microsoft.com/office/officeart/2005/8/layout/hierarchy5"/>
    <dgm:cxn modelId="{23A33CBE-EE04-4CA9-AD32-84772AFBC87A}" type="presParOf" srcId="{33BFC138-0239-45E4-816C-C73FBD69C47B}" destId="{B702E630-71E8-4816-9242-E574EB2DBD5C}" srcOrd="0" destOrd="0" presId="urn:microsoft.com/office/officeart/2005/8/layout/hierarchy5"/>
    <dgm:cxn modelId="{3B18ACA3-C542-4695-91EF-5EBEC43CB544}" type="presParOf" srcId="{B702E630-71E8-4816-9242-E574EB2DBD5C}" destId="{259CB073-8251-4DF7-993A-48EF68D4215B}" srcOrd="0" destOrd="0" presId="urn:microsoft.com/office/officeart/2005/8/layout/hierarchy5"/>
    <dgm:cxn modelId="{B98A5DF7-0D9E-41B2-88AA-86FD4FDF01D4}" type="presParOf" srcId="{33BFC138-0239-45E4-816C-C73FBD69C47B}" destId="{7574D3EF-86E3-4669-9E7D-1B53F34FEA99}" srcOrd="1" destOrd="0" presId="urn:microsoft.com/office/officeart/2005/8/layout/hierarchy5"/>
    <dgm:cxn modelId="{9ECEF34C-5548-43A6-81C1-9DBDC34E56AA}" type="presParOf" srcId="{7574D3EF-86E3-4669-9E7D-1B53F34FEA99}" destId="{444B991F-CE0D-4B8A-A44C-C762F557C422}" srcOrd="0" destOrd="0" presId="urn:microsoft.com/office/officeart/2005/8/layout/hierarchy5"/>
    <dgm:cxn modelId="{18841A68-95A0-47CA-B112-8F9E05CE95EF}" type="presParOf" srcId="{7574D3EF-86E3-4669-9E7D-1B53F34FEA99}" destId="{A702BF1B-1B20-49F9-A26D-43A24B5D21DA}" srcOrd="1" destOrd="0" presId="urn:microsoft.com/office/officeart/2005/8/layout/hierarchy5"/>
    <dgm:cxn modelId="{D756131F-652D-4073-848F-6FCF392286FF}" type="presParOf" srcId="{33BFC138-0239-45E4-816C-C73FBD69C47B}" destId="{D58BE5DF-7AD2-445D-B76A-C5B9020D4793}" srcOrd="2" destOrd="0" presId="urn:microsoft.com/office/officeart/2005/8/layout/hierarchy5"/>
    <dgm:cxn modelId="{FBCB90FA-AC81-4004-833B-43A1FD58BD33}" type="presParOf" srcId="{D58BE5DF-7AD2-445D-B76A-C5B9020D4793}" destId="{57A57D49-9C5F-496E-80AD-4231CD38F8FB}" srcOrd="0" destOrd="0" presId="urn:microsoft.com/office/officeart/2005/8/layout/hierarchy5"/>
    <dgm:cxn modelId="{22AAED95-2368-481C-AABB-E3A8AA2F8641}" type="presParOf" srcId="{33BFC138-0239-45E4-816C-C73FBD69C47B}" destId="{1B18D67C-CBF9-4DFE-9EED-7795C0076ACC}" srcOrd="3" destOrd="0" presId="urn:microsoft.com/office/officeart/2005/8/layout/hierarchy5"/>
    <dgm:cxn modelId="{E2F878D4-804E-44F6-A1B2-664BFBE14275}" type="presParOf" srcId="{1B18D67C-CBF9-4DFE-9EED-7795C0076ACC}" destId="{49B2D801-B1FF-4732-B2CD-8FE9D2680398}" srcOrd="0" destOrd="0" presId="urn:microsoft.com/office/officeart/2005/8/layout/hierarchy5"/>
    <dgm:cxn modelId="{23E78805-28A9-4FC5-8BD7-4DBCD8FCA83D}" type="presParOf" srcId="{1B18D67C-CBF9-4DFE-9EED-7795C0076ACC}" destId="{5F008311-E113-44BC-8BBA-D29F79EBBDEF}" srcOrd="1" destOrd="0" presId="urn:microsoft.com/office/officeart/2005/8/layout/hierarchy5"/>
    <dgm:cxn modelId="{FA81E9A4-A576-4988-B80B-1EC70E7A9B1D}" type="presParOf" srcId="{33BFC138-0239-45E4-816C-C73FBD69C47B}" destId="{F79CE014-1A83-4C94-8B61-504D582B3997}" srcOrd="4" destOrd="0" presId="urn:microsoft.com/office/officeart/2005/8/layout/hierarchy5"/>
    <dgm:cxn modelId="{C1541C82-8120-44BC-9A27-9F697E9D7ABF}" type="presParOf" srcId="{F79CE014-1A83-4C94-8B61-504D582B3997}" destId="{D1EFD813-8008-47DD-BA25-08FD83D596F8}" srcOrd="0" destOrd="0" presId="urn:microsoft.com/office/officeart/2005/8/layout/hierarchy5"/>
    <dgm:cxn modelId="{4555F97E-CE9D-4AAD-B8F4-89D78F903F21}" type="presParOf" srcId="{33BFC138-0239-45E4-816C-C73FBD69C47B}" destId="{1F50E0CE-8B6C-4897-A434-07BDC286B75F}" srcOrd="5" destOrd="0" presId="urn:microsoft.com/office/officeart/2005/8/layout/hierarchy5"/>
    <dgm:cxn modelId="{B4007718-A954-4FB9-B03F-6411EA3CB95B}" type="presParOf" srcId="{1F50E0CE-8B6C-4897-A434-07BDC286B75F}" destId="{C8D74199-2EE8-4B1C-B407-A908CA801829}" srcOrd="0" destOrd="0" presId="urn:microsoft.com/office/officeart/2005/8/layout/hierarchy5"/>
    <dgm:cxn modelId="{3D51E808-F9F7-46B0-B133-92559C1EE21E}" type="presParOf" srcId="{1F50E0CE-8B6C-4897-A434-07BDC286B75F}" destId="{D029FD22-2906-47B0-BC67-08D5C2E84C47}" srcOrd="1" destOrd="0" presId="urn:microsoft.com/office/officeart/2005/8/layout/hierarchy5"/>
    <dgm:cxn modelId="{CB443C76-6DA2-4A18-9A05-03CBC4A55B50}" type="presParOf" srcId="{A4396644-70F2-4EAD-BFDA-9A03C9632004}" destId="{9F5F1921-5F4B-4350-941B-85F96B24CBC4}" srcOrd="1" destOrd="0" presId="urn:microsoft.com/office/officeart/2005/8/layout/hierarchy5"/>
    <dgm:cxn modelId="{1ED8849A-87D3-49FA-B310-0F87DC84B2BC}" type="presParOf" srcId="{9F5F1921-5F4B-4350-941B-85F96B24CBC4}" destId="{F7C16F06-A696-475B-B5D6-36BEC424114D}" srcOrd="0" destOrd="0" presId="urn:microsoft.com/office/officeart/2005/8/layout/hierarchy5"/>
    <dgm:cxn modelId="{A158551A-955A-4AEA-AFBA-757ED334C297}" type="presParOf" srcId="{F7C16F06-A696-475B-B5D6-36BEC424114D}" destId="{8342DA9D-314E-43F0-B24D-269B719A2D84}" srcOrd="0" destOrd="0" presId="urn:microsoft.com/office/officeart/2005/8/layout/hierarchy5"/>
    <dgm:cxn modelId="{BD9D97C1-EDD1-426A-8B3C-BBA607FFC57F}" type="presParOf" srcId="{F7C16F06-A696-475B-B5D6-36BEC424114D}" destId="{B534A7AE-D988-486C-8226-F76450D2F894}" srcOrd="1" destOrd="0" presId="urn:microsoft.com/office/officeart/2005/8/layout/hierarchy5"/>
    <dgm:cxn modelId="{1C07EA22-F040-4B25-923D-9C09C86F434E}" type="presParOf" srcId="{9F5F1921-5F4B-4350-941B-85F96B24CBC4}" destId="{7FB44063-DFB9-4A7C-BF60-D025D911E41A}" srcOrd="1" destOrd="0" presId="urn:microsoft.com/office/officeart/2005/8/layout/hierarchy5"/>
    <dgm:cxn modelId="{0B0139B9-4B50-429E-9EC6-F47D64D0905A}" type="presParOf" srcId="{7FB44063-DFB9-4A7C-BF60-D025D911E41A}" destId="{83F1E45C-2186-47E3-BA77-7FA9A2D063D8}" srcOrd="0" destOrd="0" presId="urn:microsoft.com/office/officeart/2005/8/layout/hierarchy5"/>
    <dgm:cxn modelId="{BDFBC201-2DE1-440D-BCFE-CFB330157C39}" type="presParOf" srcId="{9F5F1921-5F4B-4350-941B-85F96B24CBC4}" destId="{2304FE6B-183B-4DC7-9F55-B35553E79A37}" srcOrd="2" destOrd="0" presId="urn:microsoft.com/office/officeart/2005/8/layout/hierarchy5"/>
    <dgm:cxn modelId="{C8B905D8-7A16-459E-B765-60988ECDDDDD}" type="presParOf" srcId="{2304FE6B-183B-4DC7-9F55-B35553E79A37}" destId="{330634DD-0566-4940-8337-705F16A3944C}" srcOrd="0" destOrd="0" presId="urn:microsoft.com/office/officeart/2005/8/layout/hierarchy5"/>
    <dgm:cxn modelId="{F13946E5-6567-432A-88A5-9264F3511698}" type="presParOf" srcId="{2304FE6B-183B-4DC7-9F55-B35553E79A37}" destId="{20FBD311-D071-4C3C-93D4-9215697EB38F}" srcOrd="1" destOrd="0" presId="urn:microsoft.com/office/officeart/2005/8/layout/hierarchy5"/>
    <dgm:cxn modelId="{C036F01D-4747-447D-9E52-68C112229D9A}" type="presParOf" srcId="{9F5F1921-5F4B-4350-941B-85F96B24CBC4}" destId="{7987D3F4-AC29-4B39-8356-A0D291DFA150}" srcOrd="3" destOrd="0" presId="urn:microsoft.com/office/officeart/2005/8/layout/hierarchy5"/>
    <dgm:cxn modelId="{B5C0E673-CB1A-4810-928B-CB9E2CCF7A61}" type="presParOf" srcId="{7987D3F4-AC29-4B39-8356-A0D291DFA150}" destId="{376B1D43-E282-44B5-A05B-8EAFAEBB8802}" srcOrd="0" destOrd="0" presId="urn:microsoft.com/office/officeart/2005/8/layout/hierarchy5"/>
    <dgm:cxn modelId="{7B255C70-E9F4-498A-9201-683E85F67859}" type="presParOf" srcId="{9F5F1921-5F4B-4350-941B-85F96B24CBC4}" destId="{DD178F08-C85F-47B1-9A3E-A7ECEA9AB37F}" srcOrd="4" destOrd="0" presId="urn:microsoft.com/office/officeart/2005/8/layout/hierarchy5"/>
    <dgm:cxn modelId="{2394C059-8A4D-4AB7-A281-59F2C8644055}" type="presParOf" srcId="{DD178F08-C85F-47B1-9A3E-A7ECEA9AB37F}" destId="{272452AF-6222-426D-8B78-F0EE5FA2B048}" srcOrd="0" destOrd="0" presId="urn:microsoft.com/office/officeart/2005/8/layout/hierarchy5"/>
    <dgm:cxn modelId="{6508E2B0-1899-4770-B61E-9EBC4FC17FBE}" type="presParOf" srcId="{DD178F08-C85F-47B1-9A3E-A7ECEA9AB37F}" destId="{E5BC08ED-FBA6-44B4-BF75-EC4EF6E91869}"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1BE0F-AADC-4B7D-A81F-BB6889AB0DE9}">
      <dsp:nvSpPr>
        <dsp:cNvPr id="0" name=""/>
        <dsp:cNvSpPr/>
      </dsp:nvSpPr>
      <dsp:spPr>
        <a:xfrm>
          <a:off x="287047" y="0"/>
          <a:ext cx="7057765" cy="4789991"/>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2516A1-19F4-448B-85CC-01D88E713228}">
      <dsp:nvSpPr>
        <dsp:cNvPr id="0" name=""/>
        <dsp:cNvSpPr/>
      </dsp:nvSpPr>
      <dsp:spPr>
        <a:xfrm>
          <a:off x="4121600" y="479466"/>
          <a:ext cx="2359126" cy="681076"/>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The University Secretary</a:t>
          </a:r>
          <a:endParaRPr lang="en-GB" sz="1700" kern="1200" dirty="0"/>
        </a:p>
      </dsp:txBody>
      <dsp:txXfrm>
        <a:off x="4154847" y="512713"/>
        <a:ext cx="2292632" cy="614582"/>
      </dsp:txXfrm>
    </dsp:sp>
    <dsp:sp modelId="{B1AEAB05-C308-488C-B354-6937B202BB94}">
      <dsp:nvSpPr>
        <dsp:cNvPr id="0" name=""/>
        <dsp:cNvSpPr/>
      </dsp:nvSpPr>
      <dsp:spPr>
        <a:xfrm>
          <a:off x="4121600" y="1245678"/>
          <a:ext cx="2359126" cy="681076"/>
        </a:xfrm>
        <a:prstGeom prst="roundRect">
          <a:avLst/>
        </a:prstGeom>
        <a:solidFill>
          <a:schemeClr val="lt1">
            <a:alpha val="90000"/>
            <a:hueOff val="0"/>
            <a:satOff val="0"/>
            <a:lumOff val="0"/>
            <a:alphaOff val="0"/>
          </a:schemeClr>
        </a:solidFill>
        <a:ln w="6350" cap="flat" cmpd="sng" algn="ctr">
          <a:solidFill>
            <a:schemeClr val="accent4">
              <a:hueOff val="2598923"/>
              <a:satOff val="-11992"/>
              <a:lumOff val="44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Records Management Section</a:t>
          </a:r>
          <a:endParaRPr lang="en-GB" sz="1700" kern="1200" dirty="0"/>
        </a:p>
      </dsp:txBody>
      <dsp:txXfrm>
        <a:off x="4154847" y="1278925"/>
        <a:ext cx="2292632" cy="614582"/>
      </dsp:txXfrm>
    </dsp:sp>
    <dsp:sp modelId="{8E114F97-3132-4903-81D0-C1A6F8F7A565}">
      <dsp:nvSpPr>
        <dsp:cNvPr id="0" name=""/>
        <dsp:cNvSpPr/>
      </dsp:nvSpPr>
      <dsp:spPr>
        <a:xfrm>
          <a:off x="4121600" y="2011890"/>
          <a:ext cx="2359126" cy="681076"/>
        </a:xfrm>
        <a:prstGeom prst="round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Heads of units</a:t>
          </a:r>
          <a:endParaRPr lang="en-GB" sz="1700" kern="1200" dirty="0"/>
        </a:p>
      </dsp:txBody>
      <dsp:txXfrm>
        <a:off x="4154847" y="2045137"/>
        <a:ext cx="2292632" cy="614582"/>
      </dsp:txXfrm>
    </dsp:sp>
    <dsp:sp modelId="{82FA2587-92A7-43C7-85C9-D9E67390B599}">
      <dsp:nvSpPr>
        <dsp:cNvPr id="0" name=""/>
        <dsp:cNvSpPr/>
      </dsp:nvSpPr>
      <dsp:spPr>
        <a:xfrm>
          <a:off x="4104460" y="2778101"/>
          <a:ext cx="2393405" cy="681076"/>
        </a:xfrm>
        <a:prstGeom prst="roundRect">
          <a:avLst/>
        </a:prstGeom>
        <a:solidFill>
          <a:schemeClr val="lt1">
            <a:alpha val="90000"/>
            <a:hueOff val="0"/>
            <a:satOff val="0"/>
            <a:lumOff val="0"/>
            <a:alphaOff val="0"/>
          </a:schemeClr>
        </a:solidFill>
        <a:ln w="6350" cap="flat" cmpd="sng" algn="ctr">
          <a:solidFill>
            <a:schemeClr val="accent4">
              <a:hueOff val="7796769"/>
              <a:satOff val="-35976"/>
              <a:lumOff val="132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Information practitioners</a:t>
          </a:r>
          <a:endParaRPr lang="en-GB" sz="1700" kern="1200" dirty="0"/>
        </a:p>
      </dsp:txBody>
      <dsp:txXfrm>
        <a:off x="4137707" y="2811348"/>
        <a:ext cx="2326911" cy="614582"/>
      </dsp:txXfrm>
    </dsp:sp>
    <dsp:sp modelId="{F4C9A576-F579-4271-B66D-24C7BCAA3D5A}">
      <dsp:nvSpPr>
        <dsp:cNvPr id="0" name=""/>
        <dsp:cNvSpPr/>
      </dsp:nvSpPr>
      <dsp:spPr>
        <a:xfrm>
          <a:off x="4121600" y="3544313"/>
          <a:ext cx="2359126" cy="681076"/>
        </a:xfrm>
        <a:prstGeom prst="round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effectLst/>
            </a:rPr>
            <a:t>All University staff</a:t>
          </a:r>
          <a:endParaRPr lang="en-GB" sz="1700" b="1" kern="1200" dirty="0">
            <a:effectLst/>
          </a:endParaRPr>
        </a:p>
      </dsp:txBody>
      <dsp:txXfrm>
        <a:off x="4154847" y="3577560"/>
        <a:ext cx="2292632" cy="614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5E2F4-EAAE-4010-A0EF-3E7D6DE3B854}">
      <dsp:nvSpPr>
        <dsp:cNvPr id="0" name=""/>
        <dsp:cNvSpPr/>
      </dsp:nvSpPr>
      <dsp:spPr>
        <a:xfrm rot="5400000">
          <a:off x="-135268" y="135270"/>
          <a:ext cx="901787" cy="63125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GB" sz="1700" kern="1200" dirty="0"/>
        </a:p>
      </dsp:txBody>
      <dsp:txXfrm rot="-5400000">
        <a:off x="1" y="315628"/>
        <a:ext cx="631251" cy="270536"/>
      </dsp:txXfrm>
    </dsp:sp>
    <dsp:sp modelId="{D404C146-4AC3-49B0-ABBC-063A8424A6EE}">
      <dsp:nvSpPr>
        <dsp:cNvPr id="0" name=""/>
        <dsp:cNvSpPr/>
      </dsp:nvSpPr>
      <dsp:spPr>
        <a:xfrm rot="5400000">
          <a:off x="1894752" y="-1262155"/>
          <a:ext cx="586161" cy="311316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The record is present</a:t>
          </a:r>
          <a:endParaRPr lang="en-GB" sz="1800" kern="1200" dirty="0"/>
        </a:p>
      </dsp:txBody>
      <dsp:txXfrm rot="-5400000">
        <a:off x="631251" y="29960"/>
        <a:ext cx="3084550" cy="528933"/>
      </dsp:txXfrm>
    </dsp:sp>
    <dsp:sp modelId="{B7D198A2-8B37-44C9-B1EB-F45EC47FBB9B}">
      <dsp:nvSpPr>
        <dsp:cNvPr id="0" name=""/>
        <dsp:cNvSpPr/>
      </dsp:nvSpPr>
      <dsp:spPr>
        <a:xfrm rot="5400000">
          <a:off x="-135268" y="918606"/>
          <a:ext cx="901787" cy="631251"/>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GB" sz="1700" kern="1200" dirty="0"/>
        </a:p>
      </dsp:txBody>
      <dsp:txXfrm rot="-5400000">
        <a:off x="1" y="1098964"/>
        <a:ext cx="631251" cy="270536"/>
      </dsp:txXfrm>
    </dsp:sp>
    <dsp:sp modelId="{519E9CC2-758A-4FBF-B4D5-6537F69AB978}">
      <dsp:nvSpPr>
        <dsp:cNvPr id="0" name=""/>
        <dsp:cNvSpPr/>
      </dsp:nvSpPr>
      <dsp:spPr>
        <a:xfrm rot="5400000">
          <a:off x="1894752" y="-480163"/>
          <a:ext cx="586161" cy="311316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The record can be accessed</a:t>
          </a:r>
          <a:endParaRPr lang="en-GB" sz="1800" kern="1200" dirty="0"/>
        </a:p>
      </dsp:txBody>
      <dsp:txXfrm rot="-5400000">
        <a:off x="631251" y="811952"/>
        <a:ext cx="3084550" cy="528933"/>
      </dsp:txXfrm>
    </dsp:sp>
    <dsp:sp modelId="{886C4435-1539-49DB-A15A-E67FF3ABCA9C}">
      <dsp:nvSpPr>
        <dsp:cNvPr id="0" name=""/>
        <dsp:cNvSpPr/>
      </dsp:nvSpPr>
      <dsp:spPr>
        <a:xfrm rot="5400000">
          <a:off x="-135268" y="1700598"/>
          <a:ext cx="901787" cy="63125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GB" sz="1700" kern="1200" dirty="0"/>
        </a:p>
      </dsp:txBody>
      <dsp:txXfrm rot="-5400000">
        <a:off x="1" y="1880956"/>
        <a:ext cx="631251" cy="270536"/>
      </dsp:txXfrm>
    </dsp:sp>
    <dsp:sp modelId="{96C340C9-2AFC-4B42-93A1-9884B7C02D2C}">
      <dsp:nvSpPr>
        <dsp:cNvPr id="0" name=""/>
        <dsp:cNvSpPr/>
      </dsp:nvSpPr>
      <dsp:spPr>
        <a:xfrm rot="5400000">
          <a:off x="1894752" y="301828"/>
          <a:ext cx="586161" cy="311316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The record can be interpreted</a:t>
          </a:r>
          <a:endParaRPr lang="en-GB" sz="1800" kern="1200" dirty="0"/>
        </a:p>
      </dsp:txBody>
      <dsp:txXfrm rot="-5400000">
        <a:off x="631251" y="1593943"/>
        <a:ext cx="3084550" cy="528933"/>
      </dsp:txXfrm>
    </dsp:sp>
    <dsp:sp modelId="{15A48722-E355-4319-BCDE-12A99590A1CC}">
      <dsp:nvSpPr>
        <dsp:cNvPr id="0" name=""/>
        <dsp:cNvSpPr/>
      </dsp:nvSpPr>
      <dsp:spPr>
        <a:xfrm rot="5400000">
          <a:off x="-135268" y="2482590"/>
          <a:ext cx="901787" cy="63125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GB" sz="1700" kern="1200" dirty="0"/>
        </a:p>
      </dsp:txBody>
      <dsp:txXfrm rot="-5400000">
        <a:off x="1" y="2662948"/>
        <a:ext cx="631251" cy="270536"/>
      </dsp:txXfrm>
    </dsp:sp>
    <dsp:sp modelId="{8CD7D142-AE57-491A-A9FF-B82C231D92A0}">
      <dsp:nvSpPr>
        <dsp:cNvPr id="0" name=""/>
        <dsp:cNvSpPr/>
      </dsp:nvSpPr>
      <dsp:spPr>
        <a:xfrm rot="5400000">
          <a:off x="1894752" y="1083820"/>
          <a:ext cx="586161" cy="311316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The record can be trusted</a:t>
          </a:r>
          <a:endParaRPr lang="en-GB" sz="1800" kern="1200" dirty="0"/>
        </a:p>
      </dsp:txBody>
      <dsp:txXfrm rot="-5400000">
        <a:off x="631251" y="2375935"/>
        <a:ext cx="3084550" cy="528933"/>
      </dsp:txXfrm>
    </dsp:sp>
    <dsp:sp modelId="{A74E46D5-516E-436D-9BE6-504E6CBA38C9}">
      <dsp:nvSpPr>
        <dsp:cNvPr id="0" name=""/>
        <dsp:cNvSpPr/>
      </dsp:nvSpPr>
      <dsp:spPr>
        <a:xfrm rot="5400000">
          <a:off x="-135268" y="3264582"/>
          <a:ext cx="901787" cy="631251"/>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GB" sz="1700" kern="1200" dirty="0"/>
        </a:p>
      </dsp:txBody>
      <dsp:txXfrm rot="-5400000">
        <a:off x="1" y="3444940"/>
        <a:ext cx="631251" cy="270536"/>
      </dsp:txXfrm>
    </dsp:sp>
    <dsp:sp modelId="{17B1506F-2714-4A2E-8133-CA77DB988BC4}">
      <dsp:nvSpPr>
        <dsp:cNvPr id="0" name=""/>
        <dsp:cNvSpPr/>
      </dsp:nvSpPr>
      <dsp:spPr>
        <a:xfrm rot="5400000">
          <a:off x="1894752" y="1865812"/>
          <a:ext cx="586161" cy="311316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The record can be maintained as long as necessary</a:t>
          </a:r>
          <a:endParaRPr lang="en-GB" sz="1800" kern="1200" dirty="0"/>
        </a:p>
      </dsp:txBody>
      <dsp:txXfrm rot="-5400000">
        <a:off x="631251" y="3157927"/>
        <a:ext cx="3084550" cy="528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452AF-6222-426D-8B78-F0EE5FA2B048}">
      <dsp:nvSpPr>
        <dsp:cNvPr id="0" name=""/>
        <dsp:cNvSpPr/>
      </dsp:nvSpPr>
      <dsp:spPr>
        <a:xfrm>
          <a:off x="6223124" y="0"/>
          <a:ext cx="3298304"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Level 3</a:t>
          </a:r>
          <a:endParaRPr lang="en-GB" sz="2800" kern="1200" dirty="0"/>
        </a:p>
      </dsp:txBody>
      <dsp:txXfrm>
        <a:off x="6223124" y="0"/>
        <a:ext cx="3298304" cy="1620180"/>
      </dsp:txXfrm>
    </dsp:sp>
    <dsp:sp modelId="{330634DD-0566-4940-8337-705F16A3944C}">
      <dsp:nvSpPr>
        <dsp:cNvPr id="0" name=""/>
        <dsp:cNvSpPr/>
      </dsp:nvSpPr>
      <dsp:spPr>
        <a:xfrm>
          <a:off x="2696524" y="0"/>
          <a:ext cx="2979533"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Level 2</a:t>
          </a:r>
          <a:endParaRPr lang="en-GB" sz="2800" kern="1200" dirty="0"/>
        </a:p>
      </dsp:txBody>
      <dsp:txXfrm>
        <a:off x="2696524" y="0"/>
        <a:ext cx="2979533" cy="1620180"/>
      </dsp:txXfrm>
    </dsp:sp>
    <dsp:sp modelId="{8342DA9D-314E-43F0-B24D-269B719A2D84}">
      <dsp:nvSpPr>
        <dsp:cNvPr id="0" name=""/>
        <dsp:cNvSpPr/>
      </dsp:nvSpPr>
      <dsp:spPr>
        <a:xfrm>
          <a:off x="789877" y="0"/>
          <a:ext cx="1667646"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Level 1</a:t>
          </a:r>
          <a:endParaRPr lang="en-GB" sz="2800" kern="1200" dirty="0"/>
        </a:p>
      </dsp:txBody>
      <dsp:txXfrm>
        <a:off x="789877" y="0"/>
        <a:ext cx="1667646" cy="1620180"/>
      </dsp:txXfrm>
    </dsp:sp>
    <dsp:sp modelId="{FC8F210F-BA6D-488A-98EF-611E5EA6785B}">
      <dsp:nvSpPr>
        <dsp:cNvPr id="0" name=""/>
        <dsp:cNvSpPr/>
      </dsp:nvSpPr>
      <dsp:spPr>
        <a:xfrm>
          <a:off x="933141" y="1360400"/>
          <a:ext cx="1389705" cy="694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A. Teaching</a:t>
          </a:r>
          <a:endParaRPr lang="en-GB" sz="1500" kern="1200" dirty="0"/>
        </a:p>
      </dsp:txBody>
      <dsp:txXfrm>
        <a:off x="953493" y="1380752"/>
        <a:ext cx="1349001" cy="654148"/>
      </dsp:txXfrm>
    </dsp:sp>
    <dsp:sp modelId="{D3102FB3-372D-4F67-93CB-A003BFEF36D9}">
      <dsp:nvSpPr>
        <dsp:cNvPr id="0" name=""/>
        <dsp:cNvSpPr/>
      </dsp:nvSpPr>
      <dsp:spPr>
        <a:xfrm>
          <a:off x="2322846" y="1696247"/>
          <a:ext cx="561913" cy="23159"/>
        </a:xfrm>
        <a:custGeom>
          <a:avLst/>
          <a:gdLst/>
          <a:ahLst/>
          <a:cxnLst/>
          <a:rect l="0" t="0" r="0" b="0"/>
          <a:pathLst>
            <a:path>
              <a:moveTo>
                <a:pt x="0" y="11579"/>
              </a:moveTo>
              <a:lnTo>
                <a:pt x="561913" y="115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89755" y="1693779"/>
        <a:ext cx="28095" cy="28095"/>
      </dsp:txXfrm>
    </dsp:sp>
    <dsp:sp modelId="{DD6B9034-7284-4BEF-A5E8-6992C102B946}">
      <dsp:nvSpPr>
        <dsp:cNvPr id="0" name=""/>
        <dsp:cNvSpPr/>
      </dsp:nvSpPr>
      <dsp:spPr>
        <a:xfrm>
          <a:off x="2884760" y="1360400"/>
          <a:ext cx="2579390" cy="694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A.1. Taught Course Delivery</a:t>
          </a:r>
          <a:endParaRPr lang="en-GB" sz="1500" kern="1200" dirty="0"/>
        </a:p>
      </dsp:txBody>
      <dsp:txXfrm>
        <a:off x="2905112" y="1380752"/>
        <a:ext cx="2538686" cy="654148"/>
      </dsp:txXfrm>
    </dsp:sp>
    <dsp:sp modelId="{3090F599-1F22-49AB-BB15-5B9B836435E0}">
      <dsp:nvSpPr>
        <dsp:cNvPr id="0" name=""/>
        <dsp:cNvSpPr/>
      </dsp:nvSpPr>
      <dsp:spPr>
        <a:xfrm rot="20243416">
          <a:off x="5432324" y="1537046"/>
          <a:ext cx="828197" cy="23159"/>
        </a:xfrm>
        <a:custGeom>
          <a:avLst/>
          <a:gdLst/>
          <a:ahLst/>
          <a:cxnLst/>
          <a:rect l="0" t="0" r="0" b="0"/>
          <a:pathLst>
            <a:path>
              <a:moveTo>
                <a:pt x="0" y="11579"/>
              </a:moveTo>
              <a:lnTo>
                <a:pt x="828197" y="11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25718" y="1527921"/>
        <a:ext cx="41409" cy="41409"/>
      </dsp:txXfrm>
    </dsp:sp>
    <dsp:sp modelId="{A7AE327A-153C-40AB-B70E-3532262DE88A}">
      <dsp:nvSpPr>
        <dsp:cNvPr id="0" name=""/>
        <dsp:cNvSpPr/>
      </dsp:nvSpPr>
      <dsp:spPr>
        <a:xfrm>
          <a:off x="6228696" y="1152125"/>
          <a:ext cx="2990270" cy="474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A.1.1. Class lists</a:t>
          </a:r>
          <a:endParaRPr lang="en-GB" sz="1500" kern="1200" dirty="0"/>
        </a:p>
      </dsp:txBody>
      <dsp:txXfrm>
        <a:off x="6242597" y="1166026"/>
        <a:ext cx="2962468" cy="446796"/>
      </dsp:txXfrm>
    </dsp:sp>
    <dsp:sp modelId="{A31D1B0F-8E2D-42E1-9947-B55FD871034B}">
      <dsp:nvSpPr>
        <dsp:cNvPr id="0" name=""/>
        <dsp:cNvSpPr/>
      </dsp:nvSpPr>
      <dsp:spPr>
        <a:xfrm rot="1117482">
          <a:off x="5443024" y="1825080"/>
          <a:ext cx="806797" cy="23159"/>
        </a:xfrm>
        <a:custGeom>
          <a:avLst/>
          <a:gdLst/>
          <a:ahLst/>
          <a:cxnLst/>
          <a:rect l="0" t="0" r="0" b="0"/>
          <a:pathLst>
            <a:path>
              <a:moveTo>
                <a:pt x="0" y="11579"/>
              </a:moveTo>
              <a:lnTo>
                <a:pt x="806797" y="11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26253" y="1816489"/>
        <a:ext cx="40339" cy="40339"/>
      </dsp:txXfrm>
    </dsp:sp>
    <dsp:sp modelId="{A1BF9B25-506C-4941-9EFF-F23665C4189D}">
      <dsp:nvSpPr>
        <dsp:cNvPr id="0" name=""/>
        <dsp:cNvSpPr/>
      </dsp:nvSpPr>
      <dsp:spPr>
        <a:xfrm>
          <a:off x="6228696" y="1728193"/>
          <a:ext cx="2990256" cy="474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A.1.2. Course handouts</a:t>
          </a:r>
          <a:endParaRPr lang="en-GB" sz="1500" kern="1200" dirty="0"/>
        </a:p>
      </dsp:txBody>
      <dsp:txXfrm>
        <a:off x="6242597" y="1742094"/>
        <a:ext cx="2962454" cy="446796"/>
      </dsp:txXfrm>
    </dsp:sp>
    <dsp:sp modelId="{035F8347-93A0-4CE1-A1FD-B08AD9CD757A}">
      <dsp:nvSpPr>
        <dsp:cNvPr id="0" name=""/>
        <dsp:cNvSpPr/>
      </dsp:nvSpPr>
      <dsp:spPr>
        <a:xfrm rot="2896700">
          <a:off x="5272019" y="2124975"/>
          <a:ext cx="1148808" cy="23159"/>
        </a:xfrm>
        <a:custGeom>
          <a:avLst/>
          <a:gdLst/>
          <a:ahLst/>
          <a:cxnLst/>
          <a:rect l="0" t="0" r="0" b="0"/>
          <a:pathLst>
            <a:path>
              <a:moveTo>
                <a:pt x="0" y="11579"/>
              </a:moveTo>
              <a:lnTo>
                <a:pt x="1148808" y="11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17703" y="2107834"/>
        <a:ext cx="57440" cy="57440"/>
      </dsp:txXfrm>
    </dsp:sp>
    <dsp:sp modelId="{66187717-7C7A-4FE4-A792-C67203D4A318}">
      <dsp:nvSpPr>
        <dsp:cNvPr id="0" name=""/>
        <dsp:cNvSpPr/>
      </dsp:nvSpPr>
      <dsp:spPr>
        <a:xfrm>
          <a:off x="6228696" y="2304253"/>
          <a:ext cx="2990256" cy="522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A.1.3. Coursework submissions</a:t>
          </a:r>
          <a:endParaRPr lang="en-GB" sz="1500" kern="1200" dirty="0"/>
        </a:p>
      </dsp:txBody>
      <dsp:txXfrm>
        <a:off x="6243986" y="2319543"/>
        <a:ext cx="2959676" cy="491476"/>
      </dsp:txXfrm>
    </dsp:sp>
    <dsp:sp modelId="{FC8D6E21-18B6-487D-A208-6037B76C1194}">
      <dsp:nvSpPr>
        <dsp:cNvPr id="0" name=""/>
        <dsp:cNvSpPr/>
      </dsp:nvSpPr>
      <dsp:spPr>
        <a:xfrm rot="4436268">
          <a:off x="1588349" y="2672060"/>
          <a:ext cx="2030908" cy="23159"/>
        </a:xfrm>
        <a:custGeom>
          <a:avLst/>
          <a:gdLst/>
          <a:ahLst/>
          <a:cxnLst/>
          <a:rect l="0" t="0" r="0" b="0"/>
          <a:pathLst>
            <a:path>
              <a:moveTo>
                <a:pt x="0" y="11579"/>
              </a:moveTo>
              <a:lnTo>
                <a:pt x="2030908" y="115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2553030" y="2632867"/>
        <a:ext cx="101545" cy="101545"/>
      </dsp:txXfrm>
    </dsp:sp>
    <dsp:sp modelId="{19AF9F6A-D778-4ABD-81C0-21AB7D97788F}">
      <dsp:nvSpPr>
        <dsp:cNvPr id="0" name=""/>
        <dsp:cNvSpPr/>
      </dsp:nvSpPr>
      <dsp:spPr>
        <a:xfrm>
          <a:off x="2884760" y="3312026"/>
          <a:ext cx="2534196" cy="694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A.2. Taught Course Assessment</a:t>
          </a:r>
          <a:endParaRPr lang="en-GB" sz="1500" kern="1200" dirty="0"/>
        </a:p>
      </dsp:txBody>
      <dsp:txXfrm>
        <a:off x="2905112" y="3332378"/>
        <a:ext cx="2493492" cy="654148"/>
      </dsp:txXfrm>
    </dsp:sp>
    <dsp:sp modelId="{B702E630-71E8-4816-9242-E574EB2DBD5C}">
      <dsp:nvSpPr>
        <dsp:cNvPr id="0" name=""/>
        <dsp:cNvSpPr/>
      </dsp:nvSpPr>
      <dsp:spPr>
        <a:xfrm rot="21540357">
          <a:off x="5418896" y="3640848"/>
          <a:ext cx="809861" cy="23159"/>
        </a:xfrm>
        <a:custGeom>
          <a:avLst/>
          <a:gdLst/>
          <a:ahLst/>
          <a:cxnLst/>
          <a:rect l="0" t="0" r="0" b="0"/>
          <a:pathLst>
            <a:path>
              <a:moveTo>
                <a:pt x="0" y="11579"/>
              </a:moveTo>
              <a:lnTo>
                <a:pt x="809861" y="11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03580" y="3632181"/>
        <a:ext cx="40493" cy="40493"/>
      </dsp:txXfrm>
    </dsp:sp>
    <dsp:sp modelId="{444B991F-CE0D-4B8A-A44C-C762F557C422}">
      <dsp:nvSpPr>
        <dsp:cNvPr id="0" name=""/>
        <dsp:cNvSpPr/>
      </dsp:nvSpPr>
      <dsp:spPr>
        <a:xfrm>
          <a:off x="6228696" y="3384374"/>
          <a:ext cx="2990270" cy="522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A.2.1.  Exam marks</a:t>
          </a:r>
          <a:endParaRPr lang="en-GB" sz="1500" kern="1200" dirty="0"/>
        </a:p>
      </dsp:txBody>
      <dsp:txXfrm>
        <a:off x="6243986" y="3399664"/>
        <a:ext cx="2959690" cy="491476"/>
      </dsp:txXfrm>
    </dsp:sp>
    <dsp:sp modelId="{D58BE5DF-7AD2-445D-B76A-C5B9020D4793}">
      <dsp:nvSpPr>
        <dsp:cNvPr id="0" name=""/>
        <dsp:cNvSpPr/>
      </dsp:nvSpPr>
      <dsp:spPr>
        <a:xfrm rot="2085806">
          <a:off x="5330992" y="3928881"/>
          <a:ext cx="985668" cy="23159"/>
        </a:xfrm>
        <a:custGeom>
          <a:avLst/>
          <a:gdLst/>
          <a:ahLst/>
          <a:cxnLst/>
          <a:rect l="0" t="0" r="0" b="0"/>
          <a:pathLst>
            <a:path>
              <a:moveTo>
                <a:pt x="0" y="11579"/>
              </a:moveTo>
              <a:lnTo>
                <a:pt x="985668" y="11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799185" y="3915819"/>
        <a:ext cx="49283" cy="49283"/>
      </dsp:txXfrm>
    </dsp:sp>
    <dsp:sp modelId="{49B2D801-B1FF-4732-B2CD-8FE9D2680398}">
      <dsp:nvSpPr>
        <dsp:cNvPr id="0" name=""/>
        <dsp:cNvSpPr/>
      </dsp:nvSpPr>
      <dsp:spPr>
        <a:xfrm>
          <a:off x="6228696" y="3960441"/>
          <a:ext cx="2990270" cy="522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A.2.2. Board of Examiners</a:t>
          </a:r>
          <a:endParaRPr lang="en-GB" sz="1500" kern="1200" dirty="0"/>
        </a:p>
      </dsp:txBody>
      <dsp:txXfrm>
        <a:off x="6243986" y="3975731"/>
        <a:ext cx="2959690" cy="491476"/>
      </dsp:txXfrm>
    </dsp:sp>
    <dsp:sp modelId="{F79CE014-1A83-4C94-8B61-504D582B3997}">
      <dsp:nvSpPr>
        <dsp:cNvPr id="0" name=""/>
        <dsp:cNvSpPr/>
      </dsp:nvSpPr>
      <dsp:spPr>
        <a:xfrm rot="3254941">
          <a:off x="5127457" y="4216912"/>
          <a:ext cx="1402327" cy="23159"/>
        </a:xfrm>
        <a:custGeom>
          <a:avLst/>
          <a:gdLst/>
          <a:ahLst/>
          <a:cxnLst/>
          <a:rect l="0" t="0" r="0" b="0"/>
          <a:pathLst>
            <a:path>
              <a:moveTo>
                <a:pt x="0" y="11579"/>
              </a:moveTo>
              <a:lnTo>
                <a:pt x="1402327" y="11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793563" y="4193433"/>
        <a:ext cx="70116" cy="70116"/>
      </dsp:txXfrm>
    </dsp:sp>
    <dsp:sp modelId="{C8D74199-2EE8-4B1C-B407-A908CA801829}">
      <dsp:nvSpPr>
        <dsp:cNvPr id="0" name=""/>
        <dsp:cNvSpPr/>
      </dsp:nvSpPr>
      <dsp:spPr>
        <a:xfrm>
          <a:off x="6238285" y="4536502"/>
          <a:ext cx="3014743" cy="522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GB" sz="1500" kern="1200" dirty="0" smtClean="0"/>
            <a:t>A.2.3. Exam timetables</a:t>
          </a:r>
          <a:endParaRPr lang="en-GB" sz="1500" kern="1200" dirty="0"/>
        </a:p>
      </dsp:txBody>
      <dsp:txXfrm>
        <a:off x="6253575" y="4551792"/>
        <a:ext cx="2984163" cy="4914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932"/>
          </a:xfrm>
          <a:prstGeom prst="rect">
            <a:avLst/>
          </a:prstGeom>
        </p:spPr>
        <p:txBody>
          <a:bodyPr vert="horz" lIns="91440" tIns="45720" rIns="91440" bIns="45720" rtlCol="0"/>
          <a:lstStyle>
            <a:lvl1pPr algn="l">
              <a:defRPr sz="1200"/>
            </a:lvl1pPr>
          </a:lstStyle>
          <a:p>
            <a:r>
              <a:rPr lang="en-GB" smtClean="0"/>
              <a:t>Records Management Section</a:t>
            </a:r>
            <a:endParaRPr lang="en-GB"/>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F7CF6EBF-0675-4C04-9C3E-405E4CC9271E}" type="datetimeFigureOut">
              <a:rPr lang="en-GB" smtClean="0"/>
              <a:t>13/12/2018</a:t>
            </a:fld>
            <a:endParaRPr lang="en-GB"/>
          </a:p>
        </p:txBody>
      </p:sp>
      <p:sp>
        <p:nvSpPr>
          <p:cNvPr id="4" name="Footer Placeholder 3"/>
          <p:cNvSpPr>
            <a:spLocks noGrp="1"/>
          </p:cNvSpPr>
          <p:nvPr>
            <p:ph type="ftr" sz="quarter" idx="2"/>
          </p:nvPr>
        </p:nvSpPr>
        <p:spPr>
          <a:xfrm>
            <a:off x="1" y="9445170"/>
            <a:ext cx="2949099" cy="498931"/>
          </a:xfrm>
          <a:prstGeom prst="rect">
            <a:avLst/>
          </a:prstGeom>
        </p:spPr>
        <p:txBody>
          <a:bodyPr vert="horz" lIns="91440" tIns="45720" rIns="91440" bIns="45720" rtlCol="0" anchor="b"/>
          <a:lstStyle>
            <a:lvl1pPr algn="l">
              <a:defRPr sz="1200"/>
            </a:lvl1pPr>
          </a:lstStyle>
          <a:p>
            <a:r>
              <a:rPr lang="en-GB" smtClean="0"/>
              <a:t>recordsmanagement@ed.ac.uk</a:t>
            </a:r>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EA9AA20-3DC7-4F0E-8F0E-26B725C6D4DC}" type="slidenum">
              <a:rPr lang="en-GB" smtClean="0"/>
              <a:t>‹#›</a:t>
            </a:fld>
            <a:endParaRPr lang="en-GB"/>
          </a:p>
        </p:txBody>
      </p:sp>
    </p:spTree>
    <p:extLst>
      <p:ext uri="{BB962C8B-B14F-4D97-AF65-F5344CB8AC3E}">
        <p14:creationId xmlns:p14="http://schemas.microsoft.com/office/powerpoint/2010/main" val="182570755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932"/>
          </a:xfrm>
          <a:prstGeom prst="rect">
            <a:avLst/>
          </a:prstGeom>
        </p:spPr>
        <p:txBody>
          <a:bodyPr vert="horz" lIns="91440" tIns="45720" rIns="91440" bIns="45720" rtlCol="0"/>
          <a:lstStyle>
            <a:lvl1pPr algn="l" eaLnBrk="1" hangingPunct="1">
              <a:defRPr sz="1200"/>
            </a:lvl1pPr>
          </a:lstStyle>
          <a:p>
            <a:pPr>
              <a:defRPr/>
            </a:pPr>
            <a:r>
              <a:rPr lang="en-GB" smtClean="0"/>
              <a:t>Records Management Section</a:t>
            </a:r>
            <a:endParaRPr lang="en-GB"/>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eaLnBrk="1" hangingPunct="1">
              <a:defRPr sz="1200"/>
            </a:lvl1pPr>
          </a:lstStyle>
          <a:p>
            <a:pPr>
              <a:defRPr/>
            </a:pPr>
            <a:fld id="{53D4CBC7-60E3-41F0-992E-5595A484AE9B}" type="datetimeFigureOut">
              <a:rPr lang="en-GB"/>
              <a:pPr>
                <a:defRPr/>
              </a:pPr>
              <a:t>13/12/2018</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eaLnBrk="1" hangingPunct="1">
              <a:defRPr sz="1200"/>
            </a:lvl1pPr>
          </a:lstStyle>
          <a:p>
            <a:pPr>
              <a:defRPr/>
            </a:pPr>
            <a:r>
              <a:rPr lang="en-GB" smtClean="0"/>
              <a:t>recordsmanagement@ed.ac.uk</a:t>
            </a:r>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eaLnBrk="1" hangingPunct="1">
              <a:defRPr sz="1200"/>
            </a:lvl1pPr>
          </a:lstStyle>
          <a:p>
            <a:pPr>
              <a:defRPr/>
            </a:pPr>
            <a:fld id="{9F6BCC35-632C-49AC-A43B-136443DFDAFE}" type="slidenum">
              <a:rPr lang="en-GB"/>
              <a:pPr>
                <a:defRPr/>
              </a:pPr>
              <a:t>‹#›</a:t>
            </a:fld>
            <a:endParaRPr lang="en-GB"/>
          </a:p>
        </p:txBody>
      </p:sp>
    </p:spTree>
    <p:extLst>
      <p:ext uri="{BB962C8B-B14F-4D97-AF65-F5344CB8AC3E}">
        <p14:creationId xmlns:p14="http://schemas.microsoft.com/office/powerpoint/2010/main" val="55043504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Records Management Section</a:t>
            </a:r>
            <a:endParaRPr lang="en-GB"/>
          </a:p>
        </p:txBody>
      </p:sp>
      <p:sp>
        <p:nvSpPr>
          <p:cNvPr id="5" name="Footer Placeholder 4"/>
          <p:cNvSpPr>
            <a:spLocks noGrp="1"/>
          </p:cNvSpPr>
          <p:nvPr>
            <p:ph type="ftr" sz="quarter" idx="11"/>
          </p:nvPr>
        </p:nvSpPr>
        <p:spPr/>
        <p:txBody>
          <a:bodyPr/>
          <a:lstStyle/>
          <a:p>
            <a:pPr>
              <a:defRPr/>
            </a:pPr>
            <a:r>
              <a:rPr lang="en-GB" smtClean="0"/>
              <a:t>recordsmanagement@ed.ac.uk</a:t>
            </a:r>
            <a:endParaRPr lang="en-GB"/>
          </a:p>
        </p:txBody>
      </p:sp>
      <p:sp>
        <p:nvSpPr>
          <p:cNvPr id="6" name="Slide Number Placeholder 5"/>
          <p:cNvSpPr>
            <a:spLocks noGrp="1"/>
          </p:cNvSpPr>
          <p:nvPr>
            <p:ph type="sldNum" sz="quarter" idx="12"/>
          </p:nvPr>
        </p:nvSpPr>
        <p:spPr/>
        <p:txBody>
          <a:bodyPr/>
          <a:lstStyle/>
          <a:p>
            <a:pPr>
              <a:defRPr/>
            </a:pPr>
            <a:fld id="{9F6BCC35-632C-49AC-A43B-136443DFDAFE}" type="slidenum">
              <a:rPr lang="en-GB" smtClean="0"/>
              <a:pPr>
                <a:defRPr/>
              </a:pPr>
              <a:t>1</a:t>
            </a:fld>
            <a:endParaRPr lang="en-GB"/>
          </a:p>
        </p:txBody>
      </p:sp>
    </p:spTree>
    <p:extLst>
      <p:ext uri="{BB962C8B-B14F-4D97-AF65-F5344CB8AC3E}">
        <p14:creationId xmlns:p14="http://schemas.microsoft.com/office/powerpoint/2010/main" val="413263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85800"/>
            <a:ext cx="5967412" cy="3357563"/>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We’ve also touched</a:t>
            </a:r>
            <a:r>
              <a:rPr lang="en-GB" altLang="en-US" baseline="0" dirty="0" smtClean="0"/>
              <a:t> on occasions where freedom of information and data protection legislation meet.  Data protection governs what we can and cannot do with information about people.  It protects the rights of individuals and places responsibilities on all staff.  Data protection legislation helps us to balance individual privacy and legitimate uses of personal information.  The law has recently changed, new data protection training is available through LEARN.</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pPr>
              <a:defRPr/>
            </a:pPr>
            <a:fld id="{8B055C5D-40FD-4803-9B3D-48BE107450D1}" type="slidenum">
              <a:rPr lang="en-US" smtClean="0">
                <a:solidFill>
                  <a:prstClr val="black"/>
                </a:solidFill>
              </a:rPr>
              <a:pPr>
                <a:defRPr/>
              </a:pPr>
              <a:t>10</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r>
              <a:rPr lang="en-US" smtClean="0">
                <a:solidFill>
                  <a:prstClr val="black"/>
                </a:solidFill>
              </a:rPr>
              <a:t>Records Management Section</a:t>
            </a:r>
            <a:endParaRPr lang="en-US">
              <a:solidFill>
                <a:prstClr val="black"/>
              </a:solidFill>
            </a:endParaRPr>
          </a:p>
        </p:txBody>
      </p:sp>
    </p:spTree>
    <p:extLst>
      <p:ext uri="{BB962C8B-B14F-4D97-AF65-F5344CB8AC3E}">
        <p14:creationId xmlns:p14="http://schemas.microsoft.com/office/powerpoint/2010/main" val="16030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534988" y="649288"/>
            <a:ext cx="5764212"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539424" y="4251739"/>
            <a:ext cx="5755740"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smtClean="0"/>
              <a:t>[Quickly]</a:t>
            </a:r>
          </a:p>
          <a:p>
            <a:r>
              <a:rPr lang="en-GB" altLang="en-US" dirty="0" smtClean="0"/>
              <a:t>Other relevant legislation and regulations are listed on this slide.</a:t>
            </a:r>
          </a:p>
          <a:p>
            <a:endParaRPr lang="en-GB" altLang="en-US" dirty="0" smtClean="0"/>
          </a:p>
          <a:p>
            <a:r>
              <a:rPr lang="en-GB" altLang="en-US" dirty="0" smtClean="0"/>
              <a:t>If you</a:t>
            </a:r>
            <a:r>
              <a:rPr lang="en-GB" altLang="en-US" baseline="0" dirty="0" smtClean="0"/>
              <a:t> work with financial records you’ll be aware of the need to keep most golden copy financial records for the current year plus 6 years.</a:t>
            </a:r>
          </a:p>
          <a:p>
            <a:endParaRPr lang="en-GB" altLang="en-US" baseline="0" dirty="0" smtClean="0"/>
          </a:p>
          <a:p>
            <a:r>
              <a:rPr lang="en-GB" altLang="en-US" baseline="0" dirty="0" smtClean="0"/>
              <a:t>If you hold health and safety records, e.g. records documenting pre-employment health screening of an employee exposed to hazardous substances, you’ll be aware that there are some records you need to keep for 40 years after termination of employment.</a:t>
            </a:r>
          </a:p>
          <a:p>
            <a:endParaRPr lang="en-GB" altLang="en-US" dirty="0" smtClean="0"/>
          </a:p>
          <a:p>
            <a:r>
              <a:rPr lang="en-GB" altLang="en-US" dirty="0" smtClean="0"/>
              <a:t>If you’re involved in research administration, you’ll understand</a:t>
            </a:r>
            <a:r>
              <a:rPr lang="en-GB" altLang="en-US" baseline="0" dirty="0" smtClean="0"/>
              <a:t> the importance of fulfilling the relevant Research Council funding requirements.  In 2012/13 the </a:t>
            </a:r>
            <a:r>
              <a:rPr lang="en-GB" altLang="en-US" dirty="0" smtClean="0"/>
              <a:t>EPSRC clawed back £291,132 from UoE for failing to submit adequate financial reports.</a:t>
            </a:r>
          </a:p>
          <a:p>
            <a:endParaRPr lang="en-GB" altLang="en-US" dirty="0" smtClean="0"/>
          </a:p>
          <a:p>
            <a:r>
              <a:rPr lang="en-GB" altLang="en-US" dirty="0" smtClean="0"/>
              <a:t>https://www.timeshighereducation.com/news/research-councils-claw-back-millions-for-late-reporting/2007024.article</a:t>
            </a:r>
          </a:p>
          <a:p>
            <a:endParaRPr lang="en-GB" altLang="en-US" dirty="0" smtClean="0"/>
          </a:p>
        </p:txBody>
      </p:sp>
      <p:sp>
        <p:nvSpPr>
          <p:cNvPr id="24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45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245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1FA90F-2CC5-4B81-BFC7-FE8BF122EA56}" type="slidenum">
              <a:rPr lang="en-GB" altLang="en-US" smtClean="0"/>
              <a:pPr/>
              <a:t>11</a:t>
            </a:fld>
            <a:endParaRPr lang="en-GB" altLang="en-US" smtClean="0"/>
          </a:p>
        </p:txBody>
      </p:sp>
    </p:spTree>
    <p:extLst>
      <p:ext uri="{BB962C8B-B14F-4D97-AF65-F5344CB8AC3E}">
        <p14:creationId xmlns:p14="http://schemas.microsoft.com/office/powerpoint/2010/main" val="332766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520700" y="685800"/>
            <a:ext cx="5764213" cy="324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523830" y="4251739"/>
            <a:ext cx="5757954"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OK, so hopefully we now understand why RM is important….  Now for some practical guidance….</a:t>
            </a:r>
          </a:p>
        </p:txBody>
      </p:sp>
      <p:sp>
        <p:nvSpPr>
          <p:cNvPr id="26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266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3851B7-B8D8-4B02-BBCE-3F9F54BEAE53}" type="slidenum">
              <a:rPr lang="en-GB" altLang="en-US" smtClean="0"/>
              <a:pPr/>
              <a:t>12</a:t>
            </a:fld>
            <a:endParaRPr lang="en-GB" altLang="en-US" smtClean="0"/>
          </a:p>
        </p:txBody>
      </p:sp>
    </p:spTree>
    <p:extLst>
      <p:ext uri="{BB962C8B-B14F-4D97-AF65-F5344CB8AC3E}">
        <p14:creationId xmlns:p14="http://schemas.microsoft.com/office/powerpoint/2010/main" val="98844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28676" name="Rectangle 2"/>
          <p:cNvSpPr>
            <a:spLocks noGrp="1" noRot="1" noChangeAspect="1" noChangeArrowheads="1" noTextEdit="1"/>
          </p:cNvSpPr>
          <p:nvPr>
            <p:ph type="sldImg"/>
          </p:nvPr>
        </p:nvSpPr>
        <p:spPr bwMode="auto">
          <a:xfrm>
            <a:off x="539750" y="649288"/>
            <a:ext cx="5765800"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xfrm>
            <a:off x="523831" y="4251739"/>
            <a:ext cx="5776753"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8913" indent="-188913"/>
            <a:r>
              <a:rPr lang="en-GB" altLang="en-US" dirty="0" smtClean="0"/>
              <a:t>Some practical guidance concerning things you should consider when creating records</a:t>
            </a:r>
          </a:p>
          <a:p>
            <a:pPr marL="188913" indent="-188913">
              <a:buFontTx/>
              <a:buChar char="•"/>
            </a:pPr>
            <a:r>
              <a:rPr lang="en-GB" altLang="en-US" dirty="0" smtClean="0"/>
              <a:t>Before creating a record, consider its purpose.  Ensure that you include all the information necessary to achieve that purpose, but do not include extraneous information.  Avoid creating records unnecessarily, because we must then put time and effort into managing them.</a:t>
            </a:r>
          </a:p>
          <a:p>
            <a:pPr marL="188913" indent="-188913">
              <a:buFontTx/>
              <a:buChar char="•"/>
            </a:pPr>
            <a:r>
              <a:rPr lang="en-GB" altLang="en-US" dirty="0" smtClean="0"/>
              <a:t>Create records to document the University’s activities and to provide evidence of business activities and to ensure that the historical record is complete.</a:t>
            </a:r>
          </a:p>
          <a:p>
            <a:pPr marL="188913" indent="-188913">
              <a:buFontTx/>
              <a:buChar char="•"/>
            </a:pPr>
            <a:r>
              <a:rPr lang="en-GB" altLang="en-US" dirty="0" smtClean="0"/>
              <a:t>If the record is about an identifiable, living individual remember that the Data Protection Act applies so you should ensure that the information recorded about the individual is relevant, accurate but not excessive.  In particular remember:</a:t>
            </a:r>
          </a:p>
          <a:p>
            <a:pPr lvl="1">
              <a:buFontTx/>
              <a:buChar char="•"/>
            </a:pPr>
            <a:r>
              <a:rPr lang="en-GB" altLang="en-US" dirty="0" smtClean="0">
                <a:solidFill>
                  <a:schemeClr val="tx2"/>
                </a:solidFill>
              </a:rPr>
              <a:t>Do not express opinions that you are not prepared to defend or which you cannot substantiate</a:t>
            </a:r>
          </a:p>
          <a:p>
            <a:pPr lvl="1">
              <a:buFontTx/>
              <a:buChar char="•"/>
            </a:pPr>
            <a:r>
              <a:rPr lang="en-GB" altLang="en-US" dirty="0" smtClean="0">
                <a:solidFill>
                  <a:schemeClr val="tx2"/>
                </a:solidFill>
              </a:rPr>
              <a:t>Do not express opinions in areas where you are not qualified</a:t>
            </a:r>
          </a:p>
          <a:p>
            <a:pPr lvl="1">
              <a:buFontTx/>
              <a:buChar char="•"/>
            </a:pPr>
            <a:r>
              <a:rPr lang="en-GB" altLang="en-US" dirty="0" smtClean="0">
                <a:solidFill>
                  <a:schemeClr val="tx2"/>
                </a:solidFill>
              </a:rPr>
              <a:t>Do not write in anger or in haste</a:t>
            </a:r>
          </a:p>
          <a:p>
            <a:pPr lvl="1">
              <a:buFontTx/>
              <a:buChar char="•"/>
            </a:pPr>
            <a:r>
              <a:rPr lang="en-GB" altLang="en-US" dirty="0" smtClean="0">
                <a:solidFill>
                  <a:schemeClr val="tx2"/>
                </a:solidFill>
              </a:rPr>
              <a:t>Always be respectful, even when expressing negative information</a:t>
            </a:r>
            <a:endParaRPr lang="en-GB" altLang="en-US" dirty="0" smtClean="0"/>
          </a:p>
          <a:p>
            <a:pPr marL="188913" indent="-188913"/>
            <a:endParaRPr lang="en-GB" altLang="en-US" dirty="0" smtClean="0"/>
          </a:p>
          <a:p>
            <a:pPr marL="188913" indent="-188913"/>
            <a:r>
              <a:rPr lang="en-GB" altLang="en-US" dirty="0" smtClean="0"/>
              <a:t>	Further guidance on the issues to consider when creating records is available on the Records Management Section website.  This guidance goes into detail about the particular issues to be aware of when writing about individuals, when providing references, when writing emails and when preparing committee papers and minutes.</a:t>
            </a:r>
          </a:p>
          <a:p>
            <a:pPr marL="188913" indent="-188913"/>
            <a:endParaRPr lang="en-GB" altLang="en-US" dirty="0" smtClean="0"/>
          </a:p>
          <a:p>
            <a:pPr marL="188913" indent="-188913"/>
            <a:r>
              <a:rPr lang="en-GB" altLang="en-US" dirty="0" smtClean="0"/>
              <a:t>IF WE LIKE THE IMAGE: http://www.istockphoto.com/gb/photo/above-view-of-woman-s-hand-writing-gm468566430-61845944?st=_p_Writing</a:t>
            </a:r>
          </a:p>
          <a:p>
            <a:pPr marL="188913" indent="-188913"/>
            <a:endParaRPr lang="en-GB" altLang="en-US" dirty="0" smtClean="0"/>
          </a:p>
        </p:txBody>
      </p:sp>
      <p:sp>
        <p:nvSpPr>
          <p:cNvPr id="28678"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Slide Number Placeholder 1"/>
          <p:cNvSpPr>
            <a:spLocks noGrp="1"/>
          </p:cNvSpPr>
          <p:nvPr>
            <p:ph type="sldNum" sz="quarter" idx="10"/>
          </p:nvPr>
        </p:nvSpPr>
        <p:spPr/>
        <p:txBody>
          <a:bodyPr/>
          <a:lstStyle/>
          <a:p>
            <a:pPr>
              <a:defRPr/>
            </a:pPr>
            <a:fld id="{9F6BCC35-632C-49AC-A43B-136443DFDAFE}" type="slidenum">
              <a:rPr lang="en-GB" smtClean="0"/>
              <a:pPr>
                <a:defRPr/>
              </a:pPr>
              <a:t>13</a:t>
            </a:fld>
            <a:endParaRPr lang="en-GB"/>
          </a:p>
        </p:txBody>
      </p:sp>
    </p:spTree>
    <p:extLst>
      <p:ext uri="{BB962C8B-B14F-4D97-AF65-F5344CB8AC3E}">
        <p14:creationId xmlns:p14="http://schemas.microsoft.com/office/powerpoint/2010/main" val="141226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512763" y="644525"/>
            <a:ext cx="5772150" cy="3248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515439" y="4251741"/>
            <a:ext cx="5766345" cy="51934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GB" altLang="en-US" b="1" dirty="0" smtClean="0">
                <a:solidFill>
                  <a:srgbClr val="000000"/>
                </a:solidFill>
                <a:cs typeface="Times New Roman" panose="02020603050405020304" pitchFamily="18" charset="0"/>
              </a:rPr>
              <a:t>How should we organise our records?</a:t>
            </a:r>
          </a:p>
          <a:p>
            <a:pPr>
              <a:lnSpc>
                <a:spcPct val="80000"/>
              </a:lnSpc>
            </a:pPr>
            <a:r>
              <a:rPr lang="en-GB" altLang="en-US" dirty="0" smtClean="0">
                <a:solidFill>
                  <a:srgbClr val="000000"/>
                </a:solidFill>
                <a:cs typeface="Times New Roman" panose="02020603050405020304" pitchFamily="18" charset="0"/>
              </a:rPr>
              <a:t>Organise your records into files of information relating to the same issue, responsibility or transaction.  For most topics there should be a single lead file.  This will be the file of the person or unit who has the lead on the topic concerned, for example, a committee secretary’s set of minutes and papers.  Other members of staff may also have a file on the same subject that they keep only for so long as is needed for their personal reference, but you should ensure that the lead file gives the complete story of our handling of the issue.</a:t>
            </a:r>
          </a:p>
          <a:p>
            <a:pPr>
              <a:lnSpc>
                <a:spcPct val="80000"/>
              </a:lnSpc>
            </a:pPr>
            <a:endParaRPr lang="en-GB" altLang="en-US" dirty="0" smtClean="0">
              <a:solidFill>
                <a:srgbClr val="000000"/>
              </a:solidFill>
              <a:cs typeface="Times New Roman" panose="02020603050405020304" pitchFamily="18" charset="0"/>
            </a:endParaRPr>
          </a:p>
          <a:p>
            <a:pPr>
              <a:lnSpc>
                <a:spcPct val="80000"/>
              </a:lnSpc>
            </a:pPr>
            <a:r>
              <a:rPr lang="en-GB" altLang="en-US" dirty="0" smtClean="0">
                <a:solidFill>
                  <a:srgbClr val="000000"/>
                </a:solidFill>
                <a:cs typeface="Times New Roman" panose="02020603050405020304" pitchFamily="18" charset="0"/>
              </a:rPr>
              <a:t>If the content of a record is important, it should be added to the file on the subject and stored so that it will always be accessible to all relevant members of staff.  Only when there are confidentiality issues involved would it be appropriate to keep a record in a personal drive or a personal e-mail box.  </a:t>
            </a:r>
            <a:endParaRPr lang="en-GB" altLang="en-US" dirty="0" smtClean="0"/>
          </a:p>
          <a:p>
            <a:pPr>
              <a:lnSpc>
                <a:spcPct val="80000"/>
              </a:lnSpc>
            </a:pPr>
            <a:endParaRPr lang="en-GB" altLang="en-US" dirty="0" smtClean="0">
              <a:solidFill>
                <a:srgbClr val="000000"/>
              </a:solidFill>
              <a:cs typeface="Times New Roman" panose="02020603050405020304" pitchFamily="18" charset="0"/>
            </a:endParaRPr>
          </a:p>
          <a:p>
            <a:pPr>
              <a:lnSpc>
                <a:spcPct val="80000"/>
              </a:lnSpc>
            </a:pPr>
            <a:r>
              <a:rPr lang="en-GB" altLang="en-US" dirty="0" smtClean="0">
                <a:solidFill>
                  <a:srgbClr val="000000"/>
                </a:solidFill>
                <a:cs typeface="Times New Roman" panose="02020603050405020304" pitchFamily="18" charset="0"/>
              </a:rPr>
              <a:t>Records may be kept as paper files, or electronically in shared drives, databases, or document management systems.</a:t>
            </a:r>
          </a:p>
          <a:p>
            <a:pPr>
              <a:lnSpc>
                <a:spcPct val="80000"/>
              </a:lnSpc>
            </a:pPr>
            <a:endParaRPr lang="en-GB" altLang="en-US" dirty="0" smtClean="0">
              <a:solidFill>
                <a:srgbClr val="000000"/>
              </a:solidFill>
              <a:cs typeface="Times New Roman" panose="02020603050405020304" pitchFamily="18" charset="0"/>
            </a:endParaRPr>
          </a:p>
          <a:p>
            <a:pPr>
              <a:lnSpc>
                <a:spcPct val="80000"/>
              </a:lnSpc>
            </a:pPr>
            <a:r>
              <a:rPr lang="en-GB" altLang="en-US" dirty="0" smtClean="0">
                <a:solidFill>
                  <a:srgbClr val="000000"/>
                </a:solidFill>
                <a:cs typeface="Times New Roman" panose="02020603050405020304" pitchFamily="18" charset="0"/>
              </a:rPr>
              <a:t>Irrespective of the method chosen to keep the records, a standard set of records management principles and tools can be used to manage them.  The more important of these are </a:t>
            </a:r>
            <a:r>
              <a:rPr lang="en-GB" altLang="en-US" b="1" dirty="0" smtClean="0">
                <a:solidFill>
                  <a:srgbClr val="000000"/>
                </a:solidFill>
                <a:cs typeface="Times New Roman" panose="02020603050405020304" pitchFamily="18" charset="0"/>
              </a:rPr>
              <a:t>filing schemes</a:t>
            </a:r>
            <a:r>
              <a:rPr lang="en-GB" altLang="en-US" dirty="0" smtClean="0">
                <a:solidFill>
                  <a:srgbClr val="000000"/>
                </a:solidFill>
                <a:cs typeface="Times New Roman" panose="02020603050405020304" pitchFamily="18" charset="0"/>
              </a:rPr>
              <a:t> and </a:t>
            </a:r>
            <a:r>
              <a:rPr lang="en-GB" altLang="en-US" b="1" dirty="0" smtClean="0">
                <a:solidFill>
                  <a:srgbClr val="000000"/>
                </a:solidFill>
                <a:cs typeface="Times New Roman" panose="02020603050405020304" pitchFamily="18" charset="0"/>
              </a:rPr>
              <a:t>retention schedules</a:t>
            </a:r>
            <a:r>
              <a:rPr lang="en-GB" altLang="en-US" dirty="0" smtClean="0">
                <a:solidFill>
                  <a:srgbClr val="000000"/>
                </a:solidFill>
                <a:cs typeface="Times New Roman" panose="02020603050405020304" pitchFamily="18" charset="0"/>
              </a:rPr>
              <a:t>.  I’ll say more about these towards the end.</a:t>
            </a:r>
          </a:p>
          <a:p>
            <a:pPr>
              <a:lnSpc>
                <a:spcPct val="80000"/>
              </a:lnSpc>
            </a:pPr>
            <a:endParaRPr lang="en-GB" altLang="en-US" dirty="0" smtClean="0">
              <a:solidFill>
                <a:srgbClr val="000000"/>
              </a:solidFill>
              <a:cs typeface="Times New Roman" panose="02020603050405020304" pitchFamily="18" charset="0"/>
            </a:endParaRPr>
          </a:p>
          <a:p>
            <a:pPr>
              <a:lnSpc>
                <a:spcPct val="80000"/>
              </a:lnSpc>
            </a:pPr>
            <a:endParaRPr lang="en-GB" altLang="en-US" dirty="0" smtClean="0">
              <a:solidFill>
                <a:srgbClr val="000000"/>
              </a:solidFill>
              <a:cs typeface="Times New Roman" panose="02020603050405020304" pitchFamily="18" charset="0"/>
            </a:endParaRPr>
          </a:p>
          <a:p>
            <a:pPr>
              <a:lnSpc>
                <a:spcPct val="80000"/>
              </a:lnSpc>
            </a:pPr>
            <a:r>
              <a:rPr lang="en-GB" altLang="en-US" dirty="0" smtClean="0">
                <a:solidFill>
                  <a:srgbClr val="000000"/>
                </a:solidFill>
                <a:cs typeface="Times New Roman" panose="02020603050405020304" pitchFamily="18" charset="0"/>
              </a:rPr>
              <a:t>IF WE LIKE THE IMAGE: http://www.istockphoto.com/gb/photo/folders-and-files-gm171298935-20724106</a:t>
            </a:r>
          </a:p>
        </p:txBody>
      </p:sp>
      <p:sp>
        <p:nvSpPr>
          <p:cNvPr id="307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
        <p:nvSpPr>
          <p:cNvPr id="3" name="Slide Number Placeholder 2"/>
          <p:cNvSpPr>
            <a:spLocks noGrp="1"/>
          </p:cNvSpPr>
          <p:nvPr>
            <p:ph type="sldNum" sz="quarter" idx="11"/>
          </p:nvPr>
        </p:nvSpPr>
        <p:spPr/>
        <p:txBody>
          <a:bodyPr/>
          <a:lstStyle/>
          <a:p>
            <a:pPr>
              <a:defRPr/>
            </a:pPr>
            <a:fld id="{9F6BCC35-632C-49AC-A43B-136443DFDAFE}" type="slidenum">
              <a:rPr lang="en-GB" smtClean="0"/>
              <a:pPr>
                <a:defRPr/>
              </a:pPr>
              <a:t>14</a:t>
            </a:fld>
            <a:endParaRPr lang="en-GB"/>
          </a:p>
        </p:txBody>
      </p:sp>
    </p:spTree>
    <p:extLst>
      <p:ext uri="{BB962C8B-B14F-4D97-AF65-F5344CB8AC3E}">
        <p14:creationId xmlns:p14="http://schemas.microsoft.com/office/powerpoint/2010/main" val="417391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Records Management Section</a:t>
            </a:r>
            <a:endParaRPr lang="en-GB"/>
          </a:p>
        </p:txBody>
      </p:sp>
      <p:sp>
        <p:nvSpPr>
          <p:cNvPr id="5" name="Footer Placeholder 4"/>
          <p:cNvSpPr>
            <a:spLocks noGrp="1"/>
          </p:cNvSpPr>
          <p:nvPr>
            <p:ph type="ftr" sz="quarter" idx="11"/>
          </p:nvPr>
        </p:nvSpPr>
        <p:spPr/>
        <p:txBody>
          <a:bodyPr/>
          <a:lstStyle/>
          <a:p>
            <a:pPr>
              <a:defRPr/>
            </a:pPr>
            <a:r>
              <a:rPr lang="en-GB" smtClean="0"/>
              <a:t>recordsmanagement@ed.ac.uk</a:t>
            </a:r>
            <a:endParaRPr lang="en-GB"/>
          </a:p>
        </p:txBody>
      </p:sp>
      <p:sp>
        <p:nvSpPr>
          <p:cNvPr id="6" name="Slide Number Placeholder 5"/>
          <p:cNvSpPr>
            <a:spLocks noGrp="1"/>
          </p:cNvSpPr>
          <p:nvPr>
            <p:ph type="sldNum" sz="quarter" idx="12"/>
          </p:nvPr>
        </p:nvSpPr>
        <p:spPr/>
        <p:txBody>
          <a:bodyPr/>
          <a:lstStyle/>
          <a:p>
            <a:pPr>
              <a:defRPr/>
            </a:pPr>
            <a:fld id="{9F6BCC35-632C-49AC-A43B-136443DFDAFE}" type="slidenum">
              <a:rPr lang="en-GB" smtClean="0"/>
              <a:pPr>
                <a:defRPr/>
              </a:pPr>
              <a:t>15</a:t>
            </a:fld>
            <a:endParaRPr lang="en-GB"/>
          </a:p>
        </p:txBody>
      </p:sp>
    </p:spTree>
    <p:extLst>
      <p:ext uri="{BB962C8B-B14F-4D97-AF65-F5344CB8AC3E}">
        <p14:creationId xmlns:p14="http://schemas.microsoft.com/office/powerpoint/2010/main" val="42819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items that should not be included in the formal record keeping systems and can be destroyed on a regular basis are:</a:t>
            </a:r>
          </a:p>
          <a:p>
            <a:pPr marL="171450" indent="-171450">
              <a:buFont typeface="Wingdings" panose="05000000000000000000" pitchFamily="2" charset="2"/>
              <a:buChar char="§"/>
            </a:pPr>
            <a:r>
              <a:rPr lang="en-GB" dirty="0" smtClean="0"/>
              <a:t>Duplicate documents such as ‘CC’ and ‘FYI’ copies, and unaltered drafts</a:t>
            </a:r>
          </a:p>
          <a:p>
            <a:pPr marL="171450" indent="-171450">
              <a:buFont typeface="Wingdings" panose="05000000000000000000" pitchFamily="2" charset="2"/>
              <a:buChar char="§"/>
            </a:pPr>
            <a:r>
              <a:rPr lang="en-GB" dirty="0" smtClean="0"/>
              <a:t>Announcements and notices of meetings and other events, and notifications of acceptance or apologies</a:t>
            </a:r>
          </a:p>
          <a:p>
            <a:pPr marL="171450" indent="-171450">
              <a:buFont typeface="Wingdings" panose="05000000000000000000" pitchFamily="2" charset="2"/>
              <a:buChar char="§"/>
            </a:pPr>
            <a:r>
              <a:rPr lang="en-GB" dirty="0" smtClean="0"/>
              <a:t>Requests for stock information such as maps, travel directions etc.</a:t>
            </a:r>
          </a:p>
          <a:p>
            <a:pPr marL="171450" indent="-171450">
              <a:buFont typeface="Wingdings" panose="05000000000000000000" pitchFamily="2" charset="2"/>
              <a:buChar char="§"/>
            </a:pPr>
            <a:r>
              <a:rPr lang="en-GB" dirty="0" smtClean="0"/>
              <a:t>Requests for, and confirmations of, reservations for internal services (e.g. meeting rooms) where no internal charges are made</a:t>
            </a:r>
          </a:p>
          <a:p>
            <a:pPr marL="171450" indent="-171450">
              <a:buFont typeface="Wingdings" panose="05000000000000000000" pitchFamily="2" charset="2"/>
              <a:buChar char="§"/>
            </a:pPr>
            <a:r>
              <a:rPr lang="en-GB" dirty="0" smtClean="0"/>
              <a:t>Transmission documents (e.g. letters, FAX cover sheets, email messages, routing slips, compliments slips </a:t>
            </a:r>
            <a:r>
              <a:rPr lang="en-GB" dirty="0" err="1" smtClean="0"/>
              <a:t>etc</a:t>
            </a:r>
            <a:r>
              <a:rPr lang="en-GB" dirty="0" smtClean="0"/>
              <a:t>) which accompany documents but do not add any value to them.</a:t>
            </a:r>
          </a:p>
          <a:p>
            <a:pPr marL="171450" indent="-171450">
              <a:buFont typeface="Wingdings" panose="05000000000000000000" pitchFamily="2" charset="2"/>
              <a:buChar char="§"/>
            </a:pPr>
            <a:r>
              <a:rPr lang="en-GB" dirty="0" smtClean="0"/>
              <a:t>Message slips</a:t>
            </a:r>
          </a:p>
          <a:p>
            <a:pPr marL="171450" indent="-171450">
              <a:buFont typeface="Wingdings" panose="05000000000000000000" pitchFamily="2" charset="2"/>
              <a:buChar char="§"/>
            </a:pPr>
            <a:r>
              <a:rPr lang="en-GB" dirty="0" smtClean="0"/>
              <a:t>Superseded address lists, distribution lists etc.</a:t>
            </a:r>
          </a:p>
          <a:p>
            <a:pPr marL="171450" indent="-171450">
              <a:buFont typeface="Wingdings" panose="05000000000000000000" pitchFamily="2" charset="2"/>
              <a:buChar char="§"/>
            </a:pPr>
            <a:r>
              <a:rPr lang="en-GB" dirty="0" smtClean="0"/>
              <a:t>Copies of personal expense claims</a:t>
            </a:r>
          </a:p>
          <a:p>
            <a:pPr marL="171450" indent="-171450">
              <a:buFont typeface="Wingdings" panose="05000000000000000000" pitchFamily="2" charset="2"/>
              <a:buChar char="§"/>
            </a:pPr>
            <a:r>
              <a:rPr lang="en-GB" dirty="0" smtClean="0"/>
              <a:t>Personal diaries, address books etc.</a:t>
            </a:r>
          </a:p>
          <a:p>
            <a:pPr marL="171450" indent="-171450">
              <a:buFont typeface="Wingdings" panose="05000000000000000000" pitchFamily="2" charset="2"/>
              <a:buChar char="§"/>
            </a:pPr>
            <a:r>
              <a:rPr lang="en-GB" dirty="0" smtClean="0"/>
              <a:t>Copies of minutes and papers sent for information only.</a:t>
            </a:r>
          </a:p>
          <a:p>
            <a:pPr marL="171450" indent="-171450">
              <a:buFont typeface="Wingdings" panose="05000000000000000000" pitchFamily="2" charset="2"/>
              <a:buChar char="§"/>
            </a:pPr>
            <a:r>
              <a:rPr lang="en-GB" dirty="0" smtClean="0"/>
              <a:t>Notes taken at meetings.  The committee secretary will keep the approved version of the minutes; all other notes should be destroyed once the minutes have been approved.</a:t>
            </a:r>
          </a:p>
          <a:p>
            <a:pPr marL="171450" indent="-171450">
              <a:buFont typeface="Wingdings" panose="05000000000000000000" pitchFamily="2" charset="2"/>
              <a:buChar char="§"/>
            </a:pPr>
            <a:r>
              <a:rPr lang="en-GB" dirty="0" smtClean="0"/>
              <a:t>Working papers, where the results have been written into an official document and which are not required to support it.</a:t>
            </a:r>
          </a:p>
          <a:p>
            <a:pPr marL="171450" indent="-171450">
              <a:buFont typeface="Wingdings" panose="05000000000000000000" pitchFamily="2" charset="2"/>
              <a:buChar char="§"/>
            </a:pPr>
            <a:r>
              <a:rPr lang="en-GB" dirty="0" smtClean="0"/>
              <a:t>Published or reference materials received from other parts of the institution or from vendors or other external organisations which require no action and are not needed for ‘record’ purposes.</a:t>
            </a:r>
          </a:p>
          <a:p>
            <a:endParaRPr lang="en-GB" dirty="0"/>
          </a:p>
        </p:txBody>
      </p:sp>
      <p:sp>
        <p:nvSpPr>
          <p:cNvPr id="4" name="Header Placeholder 3"/>
          <p:cNvSpPr>
            <a:spLocks noGrp="1"/>
          </p:cNvSpPr>
          <p:nvPr>
            <p:ph type="hdr" sz="quarter" idx="10"/>
          </p:nvPr>
        </p:nvSpPr>
        <p:spPr/>
        <p:txBody>
          <a:bodyPr/>
          <a:lstStyle/>
          <a:p>
            <a:pPr>
              <a:defRPr/>
            </a:pPr>
            <a:r>
              <a:rPr lang="en-GB" smtClean="0"/>
              <a:t>Records Management Section</a:t>
            </a:r>
            <a:endParaRPr lang="en-GB"/>
          </a:p>
        </p:txBody>
      </p:sp>
      <p:sp>
        <p:nvSpPr>
          <p:cNvPr id="5" name="Footer Placeholder 4"/>
          <p:cNvSpPr>
            <a:spLocks noGrp="1"/>
          </p:cNvSpPr>
          <p:nvPr>
            <p:ph type="ftr" sz="quarter" idx="11"/>
          </p:nvPr>
        </p:nvSpPr>
        <p:spPr/>
        <p:txBody>
          <a:bodyPr/>
          <a:lstStyle/>
          <a:p>
            <a:pPr>
              <a:defRPr/>
            </a:pPr>
            <a:r>
              <a:rPr lang="en-GB" smtClean="0"/>
              <a:t>recordsmanagement@ed.ac.uk</a:t>
            </a:r>
            <a:endParaRPr lang="en-GB"/>
          </a:p>
        </p:txBody>
      </p:sp>
      <p:sp>
        <p:nvSpPr>
          <p:cNvPr id="6" name="Slide Number Placeholder 5"/>
          <p:cNvSpPr>
            <a:spLocks noGrp="1"/>
          </p:cNvSpPr>
          <p:nvPr>
            <p:ph type="sldNum" sz="quarter" idx="12"/>
          </p:nvPr>
        </p:nvSpPr>
        <p:spPr/>
        <p:txBody>
          <a:bodyPr/>
          <a:lstStyle/>
          <a:p>
            <a:pPr>
              <a:defRPr/>
            </a:pPr>
            <a:fld id="{9F6BCC35-632C-49AC-A43B-136443DFDAFE}" type="slidenum">
              <a:rPr lang="en-GB" smtClean="0"/>
              <a:pPr>
                <a:defRPr/>
              </a:pPr>
              <a:t>16</a:t>
            </a:fld>
            <a:endParaRPr lang="en-GB"/>
          </a:p>
        </p:txBody>
      </p:sp>
    </p:spTree>
    <p:extLst>
      <p:ext uri="{BB962C8B-B14F-4D97-AF65-F5344CB8AC3E}">
        <p14:creationId xmlns:p14="http://schemas.microsoft.com/office/powerpoint/2010/main" val="3241792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34988" y="649288"/>
            <a:ext cx="5751512"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523830" y="4274183"/>
            <a:ext cx="5757954" cy="5019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As already explained, it is important that we do not keep information longer than we need it. Ask your local practitioner for a copy of your unit’s retention schedule which will tell you how long to keep your records.  Your local retention schedule should be based on the University-wide retention schedules on our website which give the minimum length of time we must keep records.  If you need to keep information for longer than the minimum period, record this, and the reason for it on your local retention schedule.</a:t>
            </a:r>
          </a:p>
          <a:p>
            <a:r>
              <a:rPr lang="en-GB" altLang="en-US" dirty="0" smtClean="0"/>
              <a:t>Our website contains links to retention advice for:</a:t>
            </a:r>
          </a:p>
          <a:p>
            <a:pPr marL="171450" indent="-171450">
              <a:buFont typeface="Arial" panose="020B0604020202020204" pitchFamily="34" charset="0"/>
              <a:buChar char="•"/>
            </a:pPr>
            <a:r>
              <a:rPr lang="en-GB" altLang="en-US" dirty="0" smtClean="0"/>
              <a:t>Committee information</a:t>
            </a:r>
          </a:p>
          <a:p>
            <a:pPr marL="171450" indent="-171450">
              <a:buFont typeface="Arial" panose="020B0604020202020204" pitchFamily="34" charset="0"/>
              <a:buChar char="•"/>
            </a:pPr>
            <a:r>
              <a:rPr lang="en-GB" altLang="en-US" dirty="0" smtClean="0"/>
              <a:t>Financial records</a:t>
            </a:r>
          </a:p>
          <a:p>
            <a:pPr marL="171450" indent="-171450">
              <a:buFont typeface="Arial" panose="020B0604020202020204" pitchFamily="34" charset="0"/>
              <a:buChar char="•"/>
            </a:pPr>
            <a:r>
              <a:rPr lang="en-GB" altLang="en-US" dirty="0" smtClean="0"/>
              <a:t>Health and safety records</a:t>
            </a:r>
          </a:p>
          <a:p>
            <a:pPr marL="171450" indent="-171450">
              <a:buFont typeface="Arial" panose="020B0604020202020204" pitchFamily="34" charset="0"/>
              <a:buChar char="•"/>
            </a:pPr>
            <a:r>
              <a:rPr lang="en-GB" altLang="en-US" dirty="0" smtClean="0"/>
              <a:t>HR records</a:t>
            </a:r>
          </a:p>
          <a:p>
            <a:pPr marL="171450" indent="-171450">
              <a:buFont typeface="Arial" panose="020B0604020202020204" pitchFamily="34" charset="0"/>
              <a:buChar char="•"/>
            </a:pPr>
            <a:r>
              <a:rPr lang="en-GB" altLang="en-US" dirty="0" smtClean="0"/>
              <a:t>Planning records</a:t>
            </a:r>
          </a:p>
          <a:p>
            <a:pPr marL="171450" indent="-171450">
              <a:buFont typeface="Arial" panose="020B0604020202020204" pitchFamily="34" charset="0"/>
              <a:buChar char="•"/>
            </a:pPr>
            <a:r>
              <a:rPr lang="en-GB" altLang="en-US" dirty="0" smtClean="0"/>
              <a:t>Student records</a:t>
            </a:r>
          </a:p>
          <a:p>
            <a:pPr marL="171450" indent="-171450">
              <a:buFont typeface="Arial" panose="020B0604020202020204" pitchFamily="34" charset="0"/>
              <a:buChar char="•"/>
            </a:pPr>
            <a:r>
              <a:rPr lang="en-GB" altLang="en-US" dirty="0" smtClean="0"/>
              <a:t>School records</a:t>
            </a:r>
          </a:p>
          <a:p>
            <a:pPr marL="171450" indent="-171450">
              <a:buFont typeface="Arial" panose="020B0604020202020204" pitchFamily="34" charset="0"/>
              <a:buChar char="•"/>
            </a:pPr>
            <a:r>
              <a:rPr lang="en-GB" altLang="en-US" dirty="0" smtClean="0"/>
              <a:t>Web content</a:t>
            </a:r>
          </a:p>
          <a:p>
            <a:r>
              <a:rPr lang="en-GB" altLang="en-US" dirty="0" smtClean="0"/>
              <a:t>Once information is no longer needed it should either be destroyed or transferred to the University Archive depending what the retention schedule says.  If it is to be destroyed follow the procedures for disposing of records and use the most appropriate method for the information concerned.  For example, sensitive papers such as job applications should be shredded or put in confidential waste sacks.  Electronic records should be deleted and the recycle bin emptied.  CDs and USB sticks that have contained sensitive information should be physically destroyed.  PCs should be disposed of following the University’s procedures.</a:t>
            </a:r>
          </a:p>
          <a:p>
            <a:endParaRPr lang="en-GB"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A1E744-FEE2-4BBA-A0A4-50A382B94791}" type="slidenum">
              <a:rPr lang="en-GB" altLang="en-US" smtClean="0"/>
              <a:pPr/>
              <a:t>17</a:t>
            </a:fld>
            <a:endParaRPr lang="en-GB" altLang="en-US" smtClean="0"/>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
        <p:nvSpPr>
          <p:cNvPr id="3" name="Header Placeholder 2"/>
          <p:cNvSpPr>
            <a:spLocks noGrp="1"/>
          </p:cNvSpPr>
          <p:nvPr>
            <p:ph type="hdr" sz="quarter" idx="11"/>
          </p:nvPr>
        </p:nvSpPr>
        <p:spPr/>
        <p:txBody>
          <a:bodyPr/>
          <a:lstStyle/>
          <a:p>
            <a:pPr>
              <a:defRPr/>
            </a:pPr>
            <a:r>
              <a:rPr lang="en-GB" smtClean="0"/>
              <a:t>Records Management Section</a:t>
            </a:r>
            <a:endParaRPr lang="en-GB"/>
          </a:p>
        </p:txBody>
      </p:sp>
    </p:spTree>
    <p:extLst>
      <p:ext uri="{BB962C8B-B14F-4D97-AF65-F5344CB8AC3E}">
        <p14:creationId xmlns:p14="http://schemas.microsoft.com/office/powerpoint/2010/main" val="230680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34988" y="649288"/>
            <a:ext cx="5751512"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523830" y="4274183"/>
            <a:ext cx="5757954" cy="5019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As already explained, it is important that we do not keep information longer than we need it. Ask your local practitioner for a copy of your unit’s retention schedule which will tell you how long to keep your records.  Your local retention schedule should be based on the University-wide retention schedules on our website which give the minimum length of time we must keep records.  If you need to keep information for longer than the minimum period, record this, and the reason for it on your local retention schedule.</a:t>
            </a:r>
          </a:p>
          <a:p>
            <a:r>
              <a:rPr lang="en-GB" altLang="en-US" dirty="0" smtClean="0"/>
              <a:t>Our website contains links to retention advice for:</a:t>
            </a:r>
          </a:p>
          <a:p>
            <a:pPr marL="171450" indent="-171450">
              <a:buFont typeface="Arial" panose="020B0604020202020204" pitchFamily="34" charset="0"/>
              <a:buChar char="•"/>
            </a:pPr>
            <a:r>
              <a:rPr lang="en-GB" altLang="en-US" dirty="0" smtClean="0"/>
              <a:t>Committee information</a:t>
            </a:r>
          </a:p>
          <a:p>
            <a:pPr marL="171450" indent="-171450">
              <a:buFont typeface="Arial" panose="020B0604020202020204" pitchFamily="34" charset="0"/>
              <a:buChar char="•"/>
            </a:pPr>
            <a:r>
              <a:rPr lang="en-GB" altLang="en-US" dirty="0" smtClean="0"/>
              <a:t>Financial records</a:t>
            </a:r>
          </a:p>
          <a:p>
            <a:pPr marL="171450" indent="-171450">
              <a:buFont typeface="Arial" panose="020B0604020202020204" pitchFamily="34" charset="0"/>
              <a:buChar char="•"/>
            </a:pPr>
            <a:r>
              <a:rPr lang="en-GB" altLang="en-US" dirty="0" smtClean="0"/>
              <a:t>Health and safety records</a:t>
            </a:r>
          </a:p>
          <a:p>
            <a:pPr marL="171450" indent="-171450">
              <a:buFont typeface="Arial" panose="020B0604020202020204" pitchFamily="34" charset="0"/>
              <a:buChar char="•"/>
            </a:pPr>
            <a:r>
              <a:rPr lang="en-GB" altLang="en-US" dirty="0" smtClean="0"/>
              <a:t>HR records</a:t>
            </a:r>
          </a:p>
          <a:p>
            <a:pPr marL="171450" indent="-171450">
              <a:buFont typeface="Arial" panose="020B0604020202020204" pitchFamily="34" charset="0"/>
              <a:buChar char="•"/>
            </a:pPr>
            <a:r>
              <a:rPr lang="en-GB" altLang="en-US" dirty="0" smtClean="0"/>
              <a:t>Planning records</a:t>
            </a:r>
          </a:p>
          <a:p>
            <a:pPr marL="171450" indent="-171450">
              <a:buFont typeface="Arial" panose="020B0604020202020204" pitchFamily="34" charset="0"/>
              <a:buChar char="•"/>
            </a:pPr>
            <a:r>
              <a:rPr lang="en-GB" altLang="en-US" dirty="0" smtClean="0"/>
              <a:t>Student records</a:t>
            </a:r>
          </a:p>
          <a:p>
            <a:pPr marL="171450" indent="-171450">
              <a:buFont typeface="Arial" panose="020B0604020202020204" pitchFamily="34" charset="0"/>
              <a:buChar char="•"/>
            </a:pPr>
            <a:r>
              <a:rPr lang="en-GB" altLang="en-US" dirty="0" smtClean="0"/>
              <a:t>School records</a:t>
            </a:r>
          </a:p>
          <a:p>
            <a:pPr marL="171450" indent="-171450">
              <a:buFont typeface="Arial" panose="020B0604020202020204" pitchFamily="34" charset="0"/>
              <a:buChar char="•"/>
            </a:pPr>
            <a:r>
              <a:rPr lang="en-GB" altLang="en-US" dirty="0" smtClean="0"/>
              <a:t>Web content</a:t>
            </a:r>
          </a:p>
          <a:p>
            <a:r>
              <a:rPr lang="en-GB" altLang="en-US" dirty="0" smtClean="0"/>
              <a:t>Once information is no longer needed it should either be destroyed or transferred to the University Archive depending what the retention schedule says.  If it is to be destroyed follow the procedures for disposing of records and use the most appropriate method for the information concerned.  For example, sensitive papers such as job applications should be shredded or put in confidential waste sacks.  Electronic records should be deleted and the recycle bin emptied.  CDs and USB sticks that have contained sensitive information should be physically destroyed.  PCs should be disposed of following the University’s procedures.</a:t>
            </a:r>
          </a:p>
          <a:p>
            <a:endParaRPr lang="en-GB"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A1E744-FEE2-4BBA-A0A4-50A382B94791}" type="slidenum">
              <a:rPr lang="en-GB" altLang="en-US" smtClean="0"/>
              <a:pPr/>
              <a:t>18</a:t>
            </a:fld>
            <a:endParaRPr lang="en-GB" altLang="en-US" smtClean="0"/>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
        <p:nvSpPr>
          <p:cNvPr id="3" name="Header Placeholder 2"/>
          <p:cNvSpPr>
            <a:spLocks noGrp="1"/>
          </p:cNvSpPr>
          <p:nvPr>
            <p:ph type="hdr" sz="quarter" idx="11"/>
          </p:nvPr>
        </p:nvSpPr>
        <p:spPr/>
        <p:txBody>
          <a:bodyPr/>
          <a:lstStyle/>
          <a:p>
            <a:pPr>
              <a:defRPr/>
            </a:pPr>
            <a:r>
              <a:rPr lang="en-GB" smtClean="0"/>
              <a:t>Records Management Section</a:t>
            </a:r>
            <a:endParaRPr lang="en-GB"/>
          </a:p>
        </p:txBody>
      </p:sp>
    </p:spTree>
    <p:extLst>
      <p:ext uri="{BB962C8B-B14F-4D97-AF65-F5344CB8AC3E}">
        <p14:creationId xmlns:p14="http://schemas.microsoft.com/office/powerpoint/2010/main" val="201297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36868" name="Rectangle 2"/>
          <p:cNvSpPr>
            <a:spLocks noGrp="1" noRot="1" noChangeAspect="1" noChangeArrowheads="1" noTextEdit="1"/>
          </p:cNvSpPr>
          <p:nvPr>
            <p:ph type="sldImg"/>
          </p:nvPr>
        </p:nvSpPr>
        <p:spPr bwMode="auto">
          <a:xfrm>
            <a:off x="500063" y="649288"/>
            <a:ext cx="5764212"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3"/>
          <p:cNvSpPr>
            <a:spLocks noGrp="1" noChangeArrowheads="1"/>
          </p:cNvSpPr>
          <p:nvPr>
            <p:ph type="body" idx="1"/>
          </p:nvPr>
        </p:nvSpPr>
        <p:spPr bwMode="auto">
          <a:xfrm>
            <a:off x="504600" y="4184406"/>
            <a:ext cx="5755809" cy="51095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GB" altLang="en-US" dirty="0" smtClean="0"/>
              <a:t>Some practical guidance for managing your email:</a:t>
            </a:r>
          </a:p>
          <a:p>
            <a:pPr>
              <a:lnSpc>
                <a:spcPct val="80000"/>
              </a:lnSpc>
            </a:pPr>
            <a:endParaRPr lang="en-GB" altLang="en-US" dirty="0" smtClean="0"/>
          </a:p>
          <a:p>
            <a:pPr>
              <a:lnSpc>
                <a:spcPct val="80000"/>
              </a:lnSpc>
            </a:pPr>
            <a:r>
              <a:rPr lang="en-GB" altLang="en-US" dirty="0" smtClean="0"/>
              <a:t>Remember that your work emails are University documents and FOI and DP apply to them.</a:t>
            </a:r>
          </a:p>
          <a:p>
            <a:pPr>
              <a:lnSpc>
                <a:spcPct val="80000"/>
              </a:lnSpc>
            </a:pPr>
            <a:r>
              <a:rPr lang="en-GB" altLang="en-US" dirty="0" smtClean="0"/>
              <a:t>When using email remember that it is not a secure form of communication, in many respects sending an email is like sending a postcard.  So don’t use email to send sensitive information unless it is encrypted.</a:t>
            </a:r>
          </a:p>
          <a:p>
            <a:pPr>
              <a:lnSpc>
                <a:spcPct val="80000"/>
              </a:lnSpc>
            </a:pPr>
            <a:endParaRPr lang="en-GB" altLang="en-US" dirty="0" smtClean="0"/>
          </a:p>
          <a:p>
            <a:pPr>
              <a:lnSpc>
                <a:spcPct val="80000"/>
              </a:lnSpc>
            </a:pPr>
            <a:r>
              <a:rPr lang="en-GB" altLang="en-US" dirty="0" smtClean="0"/>
              <a:t>When managing your emails it is particularly important to file important emails so that they are accessible to your colleagues.  For example, you could save them to the shared drive with the other information on that topic, or you might print them off and put them on the appropriate file.</a:t>
            </a:r>
          </a:p>
          <a:p>
            <a:pPr>
              <a:lnSpc>
                <a:spcPct val="80000"/>
              </a:lnSpc>
            </a:pPr>
            <a:endParaRPr lang="en-GB" altLang="en-US" dirty="0" smtClean="0"/>
          </a:p>
          <a:p>
            <a:pPr>
              <a:lnSpc>
                <a:spcPct val="80000"/>
              </a:lnSpc>
            </a:pPr>
            <a:r>
              <a:rPr lang="en-GB" altLang="en-US" dirty="0" smtClean="0"/>
              <a:t>Remember to delete unwanted emails on a regular basis, including your sent items.  If you have been filing your important emails as you work, you can easily delete the items in your account at regular intervals.</a:t>
            </a:r>
          </a:p>
          <a:p>
            <a:pPr>
              <a:lnSpc>
                <a:spcPct val="80000"/>
              </a:lnSpc>
            </a:pPr>
            <a:endParaRPr lang="en-GB" altLang="en-US" dirty="0" smtClean="0"/>
          </a:p>
          <a:p>
            <a:pPr>
              <a:lnSpc>
                <a:spcPct val="80000"/>
              </a:lnSpc>
            </a:pPr>
            <a:r>
              <a:rPr lang="en-GB" altLang="en-US" dirty="0" smtClean="0"/>
              <a:t>When replying to an email keep the original text as part of your response so that the record shows what you were responding to.  For example an email just saying ‘yes’ is not helpful without the context of the question it is answering.</a:t>
            </a:r>
          </a:p>
          <a:p>
            <a:pPr>
              <a:lnSpc>
                <a:spcPct val="80000"/>
              </a:lnSpc>
            </a:pPr>
            <a:endParaRPr lang="en-GB" altLang="en-US" dirty="0" smtClean="0"/>
          </a:p>
          <a:p>
            <a:pPr>
              <a:lnSpc>
                <a:spcPct val="80000"/>
              </a:lnSpc>
            </a:pPr>
            <a:r>
              <a:rPr lang="en-GB" altLang="en-US" dirty="0" smtClean="0"/>
              <a:t>We recommend that if you use your email for personal use, that you set up a separate folder for personal emails and clearly label it so that if it is necessary to search your email folders for information in response to a request, it will be possible to avoid looking at your personal emails.</a:t>
            </a:r>
          </a:p>
          <a:p>
            <a:pPr>
              <a:lnSpc>
                <a:spcPct val="80000"/>
              </a:lnSpc>
            </a:pPr>
            <a:endParaRPr lang="en-GB" altLang="en-US" dirty="0" smtClean="0"/>
          </a:p>
          <a:p>
            <a:pPr>
              <a:lnSpc>
                <a:spcPct val="80000"/>
              </a:lnSpc>
            </a:pPr>
            <a:r>
              <a:rPr lang="en-GB" altLang="en-US" dirty="0" smtClean="0"/>
              <a:t>There is further detailed guidance on managing your emails on the Records Management Section website.</a:t>
            </a:r>
          </a:p>
          <a:p>
            <a:pPr>
              <a:lnSpc>
                <a:spcPct val="80000"/>
              </a:lnSpc>
            </a:pPr>
            <a:endParaRPr lang="en-GB" altLang="en-US" dirty="0" smtClean="0"/>
          </a:p>
          <a:p>
            <a:pPr>
              <a:lnSpc>
                <a:spcPct val="80000"/>
              </a:lnSpc>
            </a:pPr>
            <a:endParaRPr lang="en-GB" altLang="en-US" dirty="0" smtClean="0"/>
          </a:p>
          <a:p>
            <a:pPr>
              <a:lnSpc>
                <a:spcPct val="80000"/>
              </a:lnSpc>
            </a:pPr>
            <a:r>
              <a:rPr lang="en-GB" altLang="en-US" dirty="0" smtClean="0"/>
              <a:t>IF WE LIKE THE IMAGE IT IS FROM: http://www.istockphoto.com/gb/photo/picking-the-right-mail-gm466344946-59706228?st=_p_email</a:t>
            </a:r>
          </a:p>
          <a:p>
            <a:pPr>
              <a:lnSpc>
                <a:spcPct val="80000"/>
              </a:lnSpc>
            </a:pPr>
            <a:endParaRPr lang="en-GB" altLang="en-US" dirty="0" smtClean="0"/>
          </a:p>
        </p:txBody>
      </p:sp>
      <p:sp>
        <p:nvSpPr>
          <p:cNvPr id="36870"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Slide Number Placeholder 1"/>
          <p:cNvSpPr>
            <a:spLocks noGrp="1"/>
          </p:cNvSpPr>
          <p:nvPr>
            <p:ph type="sldNum" sz="quarter" idx="10"/>
          </p:nvPr>
        </p:nvSpPr>
        <p:spPr/>
        <p:txBody>
          <a:bodyPr/>
          <a:lstStyle/>
          <a:p>
            <a:pPr>
              <a:defRPr/>
            </a:pPr>
            <a:fld id="{9F6BCC35-632C-49AC-A43B-136443DFDAFE}" type="slidenum">
              <a:rPr lang="en-GB" smtClean="0"/>
              <a:pPr>
                <a:defRPr/>
              </a:pPr>
              <a:t>19</a:t>
            </a:fld>
            <a:endParaRPr lang="en-GB"/>
          </a:p>
        </p:txBody>
      </p:sp>
    </p:spTree>
    <p:extLst>
      <p:ext uri="{BB962C8B-B14F-4D97-AF65-F5344CB8AC3E}">
        <p14:creationId xmlns:p14="http://schemas.microsoft.com/office/powerpoint/2010/main" val="243393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81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EA5285-2506-4193-9655-25793A8A3841}" type="slidenum">
              <a:rPr lang="en-GB" altLang="en-US" smtClean="0"/>
              <a:pPr/>
              <a:t>2</a:t>
            </a:fld>
            <a:endParaRPr lang="en-GB" altLang="en-US" smtClean="0"/>
          </a:p>
        </p:txBody>
      </p:sp>
      <p:sp>
        <p:nvSpPr>
          <p:cNvPr id="8196" name="Rectangle 2"/>
          <p:cNvSpPr>
            <a:spLocks noGrp="1" noRot="1" noChangeAspect="1" noChangeArrowheads="1" noTextEdit="1"/>
          </p:cNvSpPr>
          <p:nvPr>
            <p:ph type="sldImg"/>
          </p:nvPr>
        </p:nvSpPr>
        <p:spPr bwMode="auto">
          <a:xfrm>
            <a:off x="520700" y="660400"/>
            <a:ext cx="5707063" cy="3211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3"/>
          <p:cNvSpPr>
            <a:spLocks noGrp="1" noChangeArrowheads="1"/>
          </p:cNvSpPr>
          <p:nvPr>
            <p:ph type="body" idx="1"/>
          </p:nvPr>
        </p:nvSpPr>
        <p:spPr bwMode="auto">
          <a:xfrm>
            <a:off x="523830" y="4251740"/>
            <a:ext cx="5701386" cy="518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8125" indent="-238125">
              <a:lnSpc>
                <a:spcPct val="90000"/>
              </a:lnSpc>
            </a:pPr>
            <a:r>
              <a:rPr lang="en-GB" altLang="en-US" b="1" dirty="0" smtClean="0">
                <a:cs typeface="Times New Roman" panose="02020603050405020304" pitchFamily="18" charset="0"/>
              </a:rPr>
              <a:t>Records management: five key points</a:t>
            </a:r>
          </a:p>
          <a:p>
            <a:pPr marL="238125" indent="-238125">
              <a:lnSpc>
                <a:spcPct val="90000"/>
              </a:lnSpc>
            </a:pPr>
            <a:r>
              <a:rPr lang="en-GB" altLang="en-US" dirty="0" smtClean="0">
                <a:cs typeface="Times New Roman" panose="02020603050405020304" pitchFamily="18" charset="0"/>
              </a:rPr>
              <a:t>Good Records Management practice:</a:t>
            </a:r>
          </a:p>
          <a:p>
            <a:pPr marL="238125" indent="-238125">
              <a:lnSpc>
                <a:spcPct val="90000"/>
              </a:lnSpc>
              <a:buFontTx/>
              <a:buAutoNum type="arabicPeriod"/>
            </a:pPr>
            <a:r>
              <a:rPr lang="en-GB" altLang="en-US" dirty="0" smtClean="0">
                <a:cs typeface="Times New Roman" panose="02020603050405020304" pitchFamily="18" charset="0"/>
              </a:rPr>
              <a:t>Helps you to do your job better: it supports ease and efficiency of working because you can find the information you need, when you need it.  [E.g.] improved decision making because you have access to precedents – how did we handle this the last time it happened?</a:t>
            </a:r>
          </a:p>
          <a:p>
            <a:pPr marL="238125" indent="-238125">
              <a:lnSpc>
                <a:spcPct val="90000"/>
              </a:lnSpc>
              <a:buFontTx/>
              <a:buAutoNum type="arabicPeriod"/>
            </a:pPr>
            <a:r>
              <a:rPr lang="en-GB" altLang="en-US" dirty="0" smtClean="0">
                <a:cs typeface="Times New Roman" panose="02020603050405020304" pitchFamily="18" charset="0"/>
              </a:rPr>
              <a:t>Protects you and the University: it provides evidence of people's rights and entitlements, and shows what the University did and why it did it.  [E.g.] Helps to provide the records that auditors and regulators require and helps with internal procedures such as student complaint procedures and academic appeals. </a:t>
            </a:r>
          </a:p>
          <a:p>
            <a:pPr marL="238125" indent="-238125">
              <a:lnSpc>
                <a:spcPct val="90000"/>
              </a:lnSpc>
              <a:buFontTx/>
              <a:buAutoNum type="arabicPeriod"/>
            </a:pPr>
            <a:r>
              <a:rPr lang="en-GB" altLang="en-US" dirty="0" smtClean="0">
                <a:cs typeface="Times New Roman" panose="02020603050405020304" pitchFamily="18" charset="0"/>
              </a:rPr>
              <a:t>Saves you time by ensuring you can find the information you need easily.  There are a number of estimates for how much time you could save – some suggest half an hour a day, some less, but which of us couldn’t do with a bit more time?</a:t>
            </a:r>
          </a:p>
          <a:p>
            <a:pPr marL="238125" indent="-238125">
              <a:lnSpc>
                <a:spcPct val="90000"/>
              </a:lnSpc>
              <a:buFontTx/>
              <a:buAutoNum type="arabicPeriod"/>
            </a:pPr>
            <a:r>
              <a:rPr lang="en-GB" altLang="en-US" dirty="0" smtClean="0">
                <a:cs typeface="Times New Roman" panose="02020603050405020304" pitchFamily="18" charset="0"/>
              </a:rPr>
              <a:t>Reduces costs, particularly space costs, by ensuring you don't keep any more records than you have to, and that you know when you can delete or destroy them.  Does your unit have quantities of records?  Perhaps hidden in rooms or basements?  Your unit pays to use that space.  If you don’t know what’s contained in those records or if you don’t know if you still need to keep them you are wasting resources and creating an FOI/DP risk because if a request is received and the information to answer it might be in those records, you need to search through them.</a:t>
            </a:r>
          </a:p>
          <a:p>
            <a:pPr marL="238125" indent="-238125">
              <a:lnSpc>
                <a:spcPct val="90000"/>
              </a:lnSpc>
              <a:buFontTx/>
              <a:buAutoNum type="arabicPeriod"/>
            </a:pPr>
            <a:r>
              <a:rPr lang="en-GB" altLang="en-US" dirty="0" smtClean="0">
                <a:cs typeface="Times New Roman" panose="02020603050405020304" pitchFamily="18" charset="0"/>
              </a:rPr>
              <a:t>Gives you records you can rely on, both by helping you to find the appropriate version and, by giving records a high value as evidence if they are needed in a court of law.  In an age of increasing litigation, proper, authentic records are increasingly important to ward off malicious litigation.</a:t>
            </a:r>
          </a:p>
          <a:p>
            <a:pPr>
              <a:lnSpc>
                <a:spcPct val="90000"/>
              </a:lnSpc>
            </a:pPr>
            <a:endParaRPr lang="en-GB" altLang="en-US" dirty="0">
              <a:cs typeface="Times New Roman" panose="02020603050405020304" pitchFamily="18" charset="0"/>
            </a:endParaRPr>
          </a:p>
          <a:p>
            <a:pPr>
              <a:lnSpc>
                <a:spcPct val="90000"/>
              </a:lnSpc>
            </a:pPr>
            <a:r>
              <a:rPr lang="en-GB" altLang="en-US" dirty="0" smtClean="0">
                <a:cs typeface="Times New Roman" panose="02020603050405020304" pitchFamily="18" charset="0"/>
              </a:rPr>
              <a:t>And since the implementation of FOI and DP, it is more important than ever that our records are accurate and that we manage them appropriately and effectively.</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23131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389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1188F7-B431-4B5E-949F-A3C8C00DD422}" type="slidenum">
              <a:rPr lang="en-GB" altLang="en-US" smtClean="0"/>
              <a:pPr/>
              <a:t>20</a:t>
            </a:fld>
            <a:endParaRPr lang="en-GB" altLang="en-US" smtClean="0"/>
          </a:p>
        </p:txBody>
      </p:sp>
      <p:sp>
        <p:nvSpPr>
          <p:cNvPr id="38916" name="Rectangle 2"/>
          <p:cNvSpPr>
            <a:spLocks noGrp="1" noRot="1" noChangeAspect="1" noChangeArrowheads="1" noTextEdit="1"/>
          </p:cNvSpPr>
          <p:nvPr>
            <p:ph type="sldImg"/>
          </p:nvPr>
        </p:nvSpPr>
        <p:spPr bwMode="auto">
          <a:xfrm>
            <a:off x="520700" y="685800"/>
            <a:ext cx="5764213" cy="324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3"/>
          <p:cNvSpPr>
            <a:spLocks noGrp="1" noChangeArrowheads="1"/>
          </p:cNvSpPr>
          <p:nvPr>
            <p:ph type="body" idx="1"/>
          </p:nvPr>
        </p:nvSpPr>
        <p:spPr bwMode="auto">
          <a:xfrm>
            <a:off x="523830" y="4251739"/>
            <a:ext cx="5757954"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GB" altLang="en-US" dirty="0" smtClean="0"/>
              <a:t>As said previously, records can come in different formats including electronic and email formats.  The format does not make any difference to the record keeping principles, but some formats present special challenges.</a:t>
            </a:r>
          </a:p>
          <a:p>
            <a:pPr>
              <a:lnSpc>
                <a:spcPct val="90000"/>
              </a:lnSpc>
            </a:pPr>
            <a:r>
              <a:rPr lang="en-GB" altLang="en-US" dirty="0" smtClean="0"/>
              <a:t>When managing electronic records it is particularly important to consider the legal admissibility and preservation requirements of the records.  Electronic records and emails are increasingly being relied on as evidence in court so it is important that if necessary the University’s records are legally admissible.  The legal admissibility of electronic records is a complex subject but if you think legal admissibility may be an issue for your records you should consult the guidance on the Records Management Section website.</a:t>
            </a:r>
          </a:p>
          <a:p>
            <a:pPr>
              <a:lnSpc>
                <a:spcPct val="90000"/>
              </a:lnSpc>
            </a:pPr>
            <a:r>
              <a:rPr lang="en-GB" altLang="en-US" dirty="0" smtClean="0"/>
              <a:t>Electronic records are fragile and, unlike paper, are unlikely to be around in a few years unless we take action to ensure their preservation at the start of their life span.  If you have electronic records that need to be accessible for 10 or more years you need to put in place a preservation strategy.  Further advice and guidance is available from the Records Management Section and the Centre for Research Collections.</a:t>
            </a:r>
          </a:p>
          <a:p>
            <a:pPr>
              <a:lnSpc>
                <a:spcPct val="90000"/>
              </a:lnSpc>
            </a:pPr>
            <a:r>
              <a:rPr lang="en-GB" altLang="en-US" dirty="0" smtClean="0"/>
              <a:t>When managing your electronic records we recommend that rather than saving University records to personal drives, that you save records to shared drives so that your colleagues also have access to your information.</a:t>
            </a:r>
          </a:p>
          <a:p>
            <a:pPr>
              <a:lnSpc>
                <a:spcPct val="90000"/>
              </a:lnSpc>
            </a:pPr>
            <a:r>
              <a:rPr lang="en-GB" altLang="en-US" dirty="0" smtClean="0"/>
              <a:t>It is recommended that you keep the directory structure easily intelligible, avoid naming folders after yourself or giving them a name that is not easily recognisable to colleagues.  Where you have a filing scheme we suggest that you use the filing scheme as your directory structure.</a:t>
            </a:r>
          </a:p>
          <a:p>
            <a:pPr>
              <a:lnSpc>
                <a:spcPct val="90000"/>
              </a:lnSpc>
            </a:pPr>
            <a:r>
              <a:rPr lang="en-GB" altLang="en-US" dirty="0" smtClean="0"/>
              <a:t>When saving electronic documents try to keep file titles brief and meaningful.</a:t>
            </a:r>
          </a:p>
          <a:p>
            <a:pPr>
              <a:lnSpc>
                <a:spcPct val="90000"/>
              </a:lnSpc>
            </a:pPr>
            <a:r>
              <a:rPr lang="en-GB" altLang="en-US" dirty="0" smtClean="0"/>
              <a:t>So that it is clear which version of a document is being referred to ensure that you give each new version of a document a new number and use the ‘save as’ option to avoid overwriting the original version.</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62316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409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409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40965" name="Rectangle 2"/>
          <p:cNvSpPr>
            <a:spLocks noGrp="1" noRot="1" noChangeAspect="1" noChangeArrowheads="1" noTextEdit="1"/>
          </p:cNvSpPr>
          <p:nvPr>
            <p:ph type="sldImg"/>
          </p:nvPr>
        </p:nvSpPr>
        <p:spPr bwMode="auto">
          <a:xfrm>
            <a:off x="520700" y="649288"/>
            <a:ext cx="5764213"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6" name="Rectangle 3"/>
          <p:cNvSpPr>
            <a:spLocks noGrp="1" noChangeArrowheads="1"/>
          </p:cNvSpPr>
          <p:nvPr>
            <p:ph type="body" idx="1"/>
          </p:nvPr>
        </p:nvSpPr>
        <p:spPr bwMode="auto">
          <a:xfrm>
            <a:off x="478914" y="4031160"/>
            <a:ext cx="6087243" cy="678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300" smtClean="0"/>
          </a:p>
          <a:p>
            <a:endParaRPr lang="en-GB" altLang="en-US" sz="1300" smtClean="0"/>
          </a:p>
        </p:txBody>
      </p:sp>
    </p:spTree>
    <p:extLst>
      <p:ext uri="{BB962C8B-B14F-4D97-AF65-F5344CB8AC3E}">
        <p14:creationId xmlns:p14="http://schemas.microsoft.com/office/powerpoint/2010/main" val="426015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4301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4301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43013" name="Rectangle 2"/>
          <p:cNvSpPr>
            <a:spLocks noGrp="1" noRot="1" noChangeAspect="1" noChangeArrowheads="1" noTextEdit="1"/>
          </p:cNvSpPr>
          <p:nvPr>
            <p:ph type="sldImg"/>
          </p:nvPr>
        </p:nvSpPr>
        <p:spPr bwMode="auto">
          <a:xfrm>
            <a:off x="520700" y="649288"/>
            <a:ext cx="5764213"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4" name="Rectangle 3"/>
          <p:cNvSpPr>
            <a:spLocks noGrp="1" noChangeArrowheads="1"/>
          </p:cNvSpPr>
          <p:nvPr>
            <p:ph type="body" idx="1"/>
          </p:nvPr>
        </p:nvSpPr>
        <p:spPr bwMode="auto">
          <a:xfrm>
            <a:off x="478914" y="3950018"/>
            <a:ext cx="6087243" cy="6862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300" smtClean="0"/>
          </a:p>
          <a:p>
            <a:endParaRPr lang="en-GB" altLang="en-US" sz="1300" smtClean="0"/>
          </a:p>
        </p:txBody>
      </p:sp>
    </p:spTree>
    <p:extLst>
      <p:ext uri="{BB962C8B-B14F-4D97-AF65-F5344CB8AC3E}">
        <p14:creationId xmlns:p14="http://schemas.microsoft.com/office/powerpoint/2010/main" val="193336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520700" y="685800"/>
            <a:ext cx="5764213" cy="324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549396" y="4251739"/>
            <a:ext cx="5732388"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I’m now going to introduce an </a:t>
            </a:r>
            <a:r>
              <a:rPr lang="en-GB" altLang="en-US" b="1" dirty="0" smtClean="0"/>
              <a:t>outline</a:t>
            </a:r>
            <a:r>
              <a:rPr lang="en-GB" altLang="en-US" dirty="0" smtClean="0"/>
              <a:t> route map for Information Practitioners or those with responsibility for co-ordinating records management for their units.</a:t>
            </a:r>
            <a:r>
              <a:rPr lang="en-GB" altLang="en-US" dirty="0"/>
              <a:t> </a:t>
            </a:r>
            <a:r>
              <a:rPr lang="en-GB" altLang="en-US" dirty="0" smtClean="0"/>
              <a:t> This is the more technical bit and relevant if you’ve been tasked with developing systems and procedures for your unit.</a:t>
            </a:r>
          </a:p>
        </p:txBody>
      </p:sp>
      <p:sp>
        <p:nvSpPr>
          <p:cNvPr id="450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450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450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107D9C-5BC8-485F-8B38-F8F7A8D538C6}" type="slidenum">
              <a:rPr lang="en-GB" altLang="en-US" smtClean="0"/>
              <a:pPr/>
              <a:t>23</a:t>
            </a:fld>
            <a:endParaRPr lang="en-GB" altLang="en-US" dirty="0" smtClean="0"/>
          </a:p>
        </p:txBody>
      </p:sp>
    </p:spTree>
    <p:extLst>
      <p:ext uri="{BB962C8B-B14F-4D97-AF65-F5344CB8AC3E}">
        <p14:creationId xmlns:p14="http://schemas.microsoft.com/office/powerpoint/2010/main" val="2879298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471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A73BC0-4460-4C09-B9E2-FFDCB7C4FD20}" type="slidenum">
              <a:rPr lang="en-GB" altLang="en-US" smtClean="0"/>
              <a:pPr/>
              <a:t>24</a:t>
            </a:fld>
            <a:endParaRPr lang="en-GB" altLang="en-US" smtClean="0"/>
          </a:p>
        </p:txBody>
      </p:sp>
      <p:sp>
        <p:nvSpPr>
          <p:cNvPr id="47108" name="Rectangle 2"/>
          <p:cNvSpPr>
            <a:spLocks noGrp="1" noRot="1" noChangeAspect="1" noChangeArrowheads="1" noTextEdit="1"/>
          </p:cNvSpPr>
          <p:nvPr>
            <p:ph type="sldImg"/>
          </p:nvPr>
        </p:nvSpPr>
        <p:spPr bwMode="auto">
          <a:xfrm>
            <a:off x="520700" y="639763"/>
            <a:ext cx="5780088" cy="3252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p:cNvSpPr>
            <a:spLocks noGrp="1" noChangeArrowheads="1"/>
          </p:cNvSpPr>
          <p:nvPr>
            <p:ph type="body" idx="1"/>
          </p:nvPr>
        </p:nvSpPr>
        <p:spPr bwMode="auto">
          <a:xfrm>
            <a:off x="523829" y="4251739"/>
            <a:ext cx="5774327"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H</a:t>
            </a:r>
            <a:r>
              <a:rPr lang="en-GB" altLang="en-US" b="1" dirty="0" smtClean="0"/>
              <a:t>ow</a:t>
            </a:r>
            <a:r>
              <a:rPr lang="en-GB" altLang="en-US" dirty="0" smtClean="0"/>
              <a:t> do we put in place good RM systems?</a:t>
            </a:r>
          </a:p>
          <a:p>
            <a:endParaRPr lang="en-GB" altLang="en-US" dirty="0" smtClean="0"/>
          </a:p>
          <a:p>
            <a:r>
              <a:rPr lang="en-GB" altLang="en-US" dirty="0" smtClean="0"/>
              <a:t>The RM route map shows the questions that RM asks (down the left side), and the tools that we use to answer them (in the boxes to the right).  Implementing these tools is how we implement good records management.</a:t>
            </a:r>
          </a:p>
          <a:p>
            <a:endParaRPr lang="en-GB" altLang="en-US" dirty="0" smtClean="0"/>
          </a:p>
          <a:p>
            <a:r>
              <a:rPr lang="en-GB" altLang="en-US" dirty="0" smtClean="0"/>
              <a:t>If you are a practitioner or have an RM co-ordinating role in your unit…. Follow the technical guidance on our website to develop and implement these tools.  The most important ones are a filing scheme and retention schedule.</a:t>
            </a:r>
          </a:p>
          <a:p>
            <a:endParaRPr lang="en-GB" altLang="en-US" dirty="0" smtClean="0"/>
          </a:p>
          <a:p>
            <a:endParaRPr lang="en-GB" altLang="en-US" dirty="0" smtClean="0"/>
          </a:p>
          <a:p>
            <a:endParaRPr lang="en-GB" altLang="en-US" dirty="0" smtClean="0"/>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55515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49155" name="Rectangle 2"/>
          <p:cNvSpPr>
            <a:spLocks noGrp="1" noRot="1" noChangeAspect="1" noChangeArrowheads="1" noTextEdit="1"/>
          </p:cNvSpPr>
          <p:nvPr>
            <p:ph type="sldImg"/>
          </p:nvPr>
        </p:nvSpPr>
        <p:spPr bwMode="auto">
          <a:xfrm>
            <a:off x="519113" y="649288"/>
            <a:ext cx="5765800"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551497" y="4303200"/>
            <a:ext cx="5728498" cy="4990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Filing schemes look like this…</a:t>
            </a:r>
          </a:p>
          <a:p>
            <a:endParaRPr lang="en-GB" altLang="en-US" dirty="0" smtClean="0"/>
          </a:p>
          <a:p>
            <a:r>
              <a:rPr lang="en-GB" altLang="en-US" dirty="0" smtClean="0"/>
              <a:t>You might only need a 3 level hierarchy, depending on the size and complexity of your unit.</a:t>
            </a:r>
            <a:endParaRPr lang="en-GB" altLang="en-US" sz="1000" dirty="0" smtClean="0"/>
          </a:p>
        </p:txBody>
      </p:sp>
      <p:sp>
        <p:nvSpPr>
          <p:cNvPr id="4915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1672640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681038"/>
            <a:ext cx="5805487" cy="3267075"/>
          </a:xfrm>
        </p:spPr>
      </p:sp>
      <p:sp>
        <p:nvSpPr>
          <p:cNvPr id="3" name="Notes Placeholder 2"/>
          <p:cNvSpPr>
            <a:spLocks noGrp="1"/>
          </p:cNvSpPr>
          <p:nvPr>
            <p:ph type="body" idx="1"/>
          </p:nvPr>
        </p:nvSpPr>
        <p:spPr>
          <a:xfrm>
            <a:off x="484583" y="4251739"/>
            <a:ext cx="5797200" cy="5042170"/>
          </a:xfrm>
        </p:spPr>
        <p:txBody>
          <a:bodyPr/>
          <a:lstStyle/>
          <a:p>
            <a:r>
              <a:rPr lang="en-GB" dirty="0" smtClean="0"/>
              <a:t>There is an outline filing scheme for schools on the Records Management Section website, this is an extract from it.  It shows a three level hierarchy:</a:t>
            </a:r>
          </a:p>
          <a:p>
            <a:r>
              <a:rPr lang="en-GB" dirty="0" smtClean="0"/>
              <a:t>Level 1 – Function</a:t>
            </a:r>
          </a:p>
          <a:p>
            <a:r>
              <a:rPr lang="en-GB" dirty="0" smtClean="0"/>
              <a:t>Level 2 – Activity</a:t>
            </a:r>
          </a:p>
          <a:p>
            <a:r>
              <a:rPr lang="en-GB" dirty="0" smtClean="0"/>
              <a:t>Level 3 – More detailed activities</a:t>
            </a:r>
            <a:endParaRPr lang="en-GB" dirty="0"/>
          </a:p>
        </p:txBody>
      </p:sp>
      <p:sp>
        <p:nvSpPr>
          <p:cNvPr id="4" name="Footer Placeholder 3"/>
          <p:cNvSpPr>
            <a:spLocks noGrp="1"/>
          </p:cNvSpPr>
          <p:nvPr>
            <p:ph type="ftr" sz="quarter" idx="10"/>
          </p:nvPr>
        </p:nvSpPr>
        <p:spPr/>
        <p:txBody>
          <a:bodyPr/>
          <a:lstStyle/>
          <a:p>
            <a:pPr>
              <a:defRPr/>
            </a:pPr>
            <a:r>
              <a:rPr lang="en-GB" smtClean="0"/>
              <a:t>recordsmanagement@ed.ac.uk</a:t>
            </a:r>
            <a:endParaRPr lang="en-GB"/>
          </a:p>
        </p:txBody>
      </p:sp>
      <p:sp>
        <p:nvSpPr>
          <p:cNvPr id="5" name="Slide Number Placeholder 4"/>
          <p:cNvSpPr>
            <a:spLocks noGrp="1"/>
          </p:cNvSpPr>
          <p:nvPr>
            <p:ph type="sldNum" sz="quarter" idx="11"/>
          </p:nvPr>
        </p:nvSpPr>
        <p:spPr/>
        <p:txBody>
          <a:bodyPr/>
          <a:lstStyle/>
          <a:p>
            <a:pPr>
              <a:defRPr/>
            </a:pPr>
            <a:fld id="{9F6BCC35-632C-49AC-A43B-136443DFDAFE}" type="slidenum">
              <a:rPr lang="en-GB" smtClean="0"/>
              <a:pPr>
                <a:defRPr/>
              </a:pPr>
              <a:t>26</a:t>
            </a:fld>
            <a:endParaRPr lang="en-GB"/>
          </a:p>
        </p:txBody>
      </p:sp>
      <p:sp>
        <p:nvSpPr>
          <p:cNvPr id="6" name="Header Placeholder 5"/>
          <p:cNvSpPr>
            <a:spLocks noGrp="1"/>
          </p:cNvSpPr>
          <p:nvPr>
            <p:ph type="hdr" sz="quarter" idx="12"/>
          </p:nvPr>
        </p:nvSpPr>
        <p:spPr/>
        <p:txBody>
          <a:bodyPr/>
          <a:lstStyle/>
          <a:p>
            <a:pPr>
              <a:defRPr/>
            </a:pPr>
            <a:r>
              <a:rPr lang="en-GB" smtClean="0"/>
              <a:t>Records Management Section</a:t>
            </a:r>
            <a:endParaRPr lang="en-GB"/>
          </a:p>
        </p:txBody>
      </p:sp>
    </p:spTree>
    <p:extLst>
      <p:ext uri="{BB962C8B-B14F-4D97-AF65-F5344CB8AC3E}">
        <p14:creationId xmlns:p14="http://schemas.microsoft.com/office/powerpoint/2010/main" val="339335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52227" name="Rectangle 2"/>
          <p:cNvSpPr>
            <a:spLocks noGrp="1" noRot="1" noChangeAspect="1" noChangeArrowheads="1" noTextEdit="1"/>
          </p:cNvSpPr>
          <p:nvPr>
            <p:ph type="sldImg"/>
          </p:nvPr>
        </p:nvSpPr>
        <p:spPr bwMode="auto">
          <a:xfrm>
            <a:off x="520700" y="671513"/>
            <a:ext cx="5724525" cy="3221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523830" y="4228102"/>
            <a:ext cx="5718242" cy="5065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This is a screen shot from the implementation of a filing scheme using a shared drive.  You can see the 4 levels and the documents being filed at level 4.</a:t>
            </a:r>
          </a:p>
        </p:txBody>
      </p:sp>
      <p:sp>
        <p:nvSpPr>
          <p:cNvPr id="522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4283168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5427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5427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54277" name="Rectangle 2"/>
          <p:cNvSpPr>
            <a:spLocks noGrp="1" noRot="1" noChangeAspect="1" noChangeArrowheads="1" noTextEdit="1"/>
          </p:cNvSpPr>
          <p:nvPr>
            <p:ph type="sldImg"/>
          </p:nvPr>
        </p:nvSpPr>
        <p:spPr bwMode="auto">
          <a:xfrm>
            <a:off x="484188" y="649288"/>
            <a:ext cx="5765800"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8" name="Rectangle 3"/>
          <p:cNvSpPr>
            <a:spLocks noGrp="1" noChangeArrowheads="1"/>
          </p:cNvSpPr>
          <p:nvPr>
            <p:ph type="body" idx="1"/>
          </p:nvPr>
        </p:nvSpPr>
        <p:spPr bwMode="auto">
          <a:xfrm>
            <a:off x="489173" y="4285806"/>
            <a:ext cx="5756687" cy="5008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8900" indent="-88900">
              <a:lnSpc>
                <a:spcPct val="90000"/>
              </a:lnSpc>
            </a:pPr>
            <a:r>
              <a:rPr lang="en-GB" altLang="en-US" dirty="0" smtClean="0"/>
              <a:t>If your records are not yet covered by a retention schedule, you can work out a retention period for your records by considering these factors –</a:t>
            </a:r>
          </a:p>
          <a:p>
            <a:pPr marL="88900" indent="-88900">
              <a:lnSpc>
                <a:spcPct val="90000"/>
              </a:lnSpc>
            </a:pPr>
            <a:endParaRPr lang="en-GB" altLang="en-US" dirty="0" smtClean="0"/>
          </a:p>
          <a:p>
            <a:pPr marL="88900" indent="-88900">
              <a:lnSpc>
                <a:spcPct val="90000"/>
              </a:lnSpc>
              <a:buFontTx/>
              <a:buChar char="•"/>
            </a:pPr>
            <a:r>
              <a:rPr lang="en-GB" altLang="en-US" dirty="0" smtClean="0"/>
              <a:t>Designate ‘golden’ copies of records so that others with duplicate copies know that they can dispose of their set as soon as they no longer need to refer to them.  E.g. committee secretaries are responsible for committee minutes, papers etc.  If you are a meeting attendee you should dispose of your copies of the documents as soon as the meeting is over, and you can dispose of your meeting notes as soon as you have completed your action points and the minutes of the meeting have been agreed.</a:t>
            </a:r>
          </a:p>
          <a:p>
            <a:pPr marL="88900" indent="-88900">
              <a:lnSpc>
                <a:spcPct val="90000"/>
              </a:lnSpc>
              <a:buFontTx/>
              <a:buChar char="•"/>
            </a:pPr>
            <a:r>
              <a:rPr lang="en-GB" altLang="en-US" dirty="0" smtClean="0"/>
              <a:t>Are there any legal or regulatory requirements which affect how long you need to keep your records?  If so take these into account when you decide how long you need to keep the records.</a:t>
            </a:r>
          </a:p>
          <a:p>
            <a:pPr marL="88900" indent="-88900">
              <a:lnSpc>
                <a:spcPct val="90000"/>
              </a:lnSpc>
              <a:buFontTx/>
              <a:buChar char="•"/>
            </a:pPr>
            <a:r>
              <a:rPr lang="en-GB" altLang="en-US" dirty="0" smtClean="0"/>
              <a:t>How long will there be a continuing need for the records for current business processes?</a:t>
            </a:r>
          </a:p>
          <a:p>
            <a:pPr marL="88900" indent="-88900">
              <a:lnSpc>
                <a:spcPct val="90000"/>
              </a:lnSpc>
              <a:buFontTx/>
              <a:buChar char="•"/>
            </a:pPr>
            <a:r>
              <a:rPr lang="en-GB" altLang="en-US" dirty="0" smtClean="0"/>
              <a:t>How long are the records needed after their immediate business need has lapsed, e.g. are they needed to provide evidence of decisions made or needed to show how a process was managed last year for next year’s reference?</a:t>
            </a:r>
          </a:p>
          <a:p>
            <a:pPr marL="88900" indent="-88900">
              <a:lnSpc>
                <a:spcPct val="90000"/>
              </a:lnSpc>
              <a:buFontTx/>
              <a:buChar char="•"/>
            </a:pPr>
            <a:r>
              <a:rPr lang="en-GB" altLang="en-US" dirty="0" smtClean="0"/>
              <a:t>Are the records needed for accountability purposes?  If so, for how long are they needed?</a:t>
            </a:r>
          </a:p>
          <a:p>
            <a:pPr marL="88900" indent="-88900">
              <a:lnSpc>
                <a:spcPct val="90000"/>
              </a:lnSpc>
              <a:buFontTx/>
              <a:buChar char="•"/>
            </a:pPr>
            <a:r>
              <a:rPr lang="en-GB" altLang="en-US" dirty="0" smtClean="0"/>
              <a:t>Do the records have long-term research value?  Advice and guidance on this are available on the University Archives website and from the University Archivist.</a:t>
            </a:r>
          </a:p>
          <a:p>
            <a:pPr marL="88900" indent="-88900">
              <a:lnSpc>
                <a:spcPct val="90000"/>
              </a:lnSpc>
            </a:pPr>
            <a:endParaRPr lang="en-GB" altLang="en-US" dirty="0" smtClean="0"/>
          </a:p>
          <a:p>
            <a:pPr marL="88900" indent="-88900">
              <a:lnSpc>
                <a:spcPct val="90000"/>
              </a:lnSpc>
            </a:pPr>
            <a:r>
              <a:rPr lang="en-GB" altLang="en-US" dirty="0" smtClean="0"/>
              <a:t>Further guidance on these sorts of issues can be found in the guidance on creating a retention schedule on the Records Management Section website.</a:t>
            </a:r>
          </a:p>
        </p:txBody>
      </p:sp>
    </p:spTree>
    <p:extLst>
      <p:ext uri="{BB962C8B-B14F-4D97-AF65-F5344CB8AC3E}">
        <p14:creationId xmlns:p14="http://schemas.microsoft.com/office/powerpoint/2010/main" val="413625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52227" name="Rectangle 2"/>
          <p:cNvSpPr>
            <a:spLocks noGrp="1" noRot="1" noChangeAspect="1" noChangeArrowheads="1" noTextEdit="1"/>
          </p:cNvSpPr>
          <p:nvPr>
            <p:ph type="sldImg"/>
          </p:nvPr>
        </p:nvSpPr>
        <p:spPr bwMode="auto">
          <a:xfrm>
            <a:off x="520700" y="671513"/>
            <a:ext cx="5724525" cy="3221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523830" y="4228102"/>
            <a:ext cx="5718242" cy="5065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Retention schedules come in various formats, this is an example of one way to present your retention schedule.</a:t>
            </a:r>
          </a:p>
          <a:p>
            <a:endParaRPr lang="en-GB" altLang="en-US" dirty="0" smtClean="0"/>
          </a:p>
          <a:p>
            <a:r>
              <a:rPr lang="en-GB" altLang="en-US" dirty="0" smtClean="0"/>
              <a:t>The key items you need are:</a:t>
            </a:r>
          </a:p>
          <a:p>
            <a:r>
              <a:rPr lang="en-GB" altLang="en-US" dirty="0" smtClean="0"/>
              <a:t>1. A description of the records to which you are referring so that there is no confusion.  You can do this by giving the folder reference number and title.</a:t>
            </a:r>
          </a:p>
          <a:p>
            <a:r>
              <a:rPr lang="en-GB" altLang="en-US" dirty="0" smtClean="0"/>
              <a:t>2. What needs to happen to the records at the end of the retention period?  Should they be destroyed or transferred to the University Archive?</a:t>
            </a:r>
          </a:p>
          <a:p>
            <a:r>
              <a:rPr lang="en-GB" altLang="en-US" dirty="0" smtClean="0"/>
              <a:t>3. How long do you need to keep the records?  May be expressed in years or months.</a:t>
            </a:r>
          </a:p>
          <a:p>
            <a:r>
              <a:rPr lang="en-GB" altLang="en-US" dirty="0" smtClean="0"/>
              <a:t>4. The point at which the retention period starts ticking down is the ‘trigger’.  This needs to be something that can be implemented, e.g. ‘end of academic year’.  ‘When decision about X is made’ is unlikely to be readily implementable as it will probably not be readily apparent when that happens.</a:t>
            </a:r>
          </a:p>
          <a:p>
            <a:endParaRPr lang="en-GB" altLang="en-US" dirty="0" smtClean="0"/>
          </a:p>
          <a:p>
            <a:endParaRPr lang="en-GB" altLang="en-US" dirty="0" smtClean="0"/>
          </a:p>
        </p:txBody>
      </p:sp>
      <p:sp>
        <p:nvSpPr>
          <p:cNvPr id="522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353785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536575" y="649288"/>
            <a:ext cx="5732463" cy="322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40006" y="4251740"/>
            <a:ext cx="5725602" cy="3915489"/>
          </a:xfrm>
        </p:spPr>
        <p:txBody>
          <a:bodyPr/>
          <a:lstStyle/>
          <a:p>
            <a:pPr>
              <a:defRPr/>
            </a:pPr>
            <a:r>
              <a:rPr lang="en-GB" altLang="en-US" b="1" dirty="0" smtClean="0"/>
              <a:t>What does that mean?</a:t>
            </a:r>
            <a:endParaRPr lang="en-GB" altLang="en-US" dirty="0" smtClean="0"/>
          </a:p>
          <a:p>
            <a:pPr marL="179048" indent="-179048">
              <a:buFont typeface="Arial" panose="020B0604020202020204" pitchFamily="34" charset="0"/>
              <a:buChar char="•"/>
              <a:defRPr/>
            </a:pPr>
            <a:r>
              <a:rPr lang="en-GB" altLang="en-US" dirty="0" smtClean="0"/>
              <a:t>Records management is interested in the whole lifecycle of the information we use – creation, maintenance, use and disposal.</a:t>
            </a:r>
          </a:p>
          <a:p>
            <a:pPr marL="179048" indent="-179048">
              <a:buFont typeface="Arial" panose="020B0604020202020204" pitchFamily="34" charset="0"/>
              <a:buChar char="•"/>
              <a:defRPr/>
            </a:pPr>
            <a:r>
              <a:rPr lang="en-GB" altLang="en-US" dirty="0" smtClean="0"/>
              <a:t>It supports the University’s business activities and business needs.</a:t>
            </a:r>
          </a:p>
          <a:p>
            <a:pPr marL="179048" indent="-179048">
              <a:buFont typeface="Arial" panose="020B0604020202020204" pitchFamily="34" charset="0"/>
              <a:buChar char="•"/>
              <a:defRPr/>
            </a:pPr>
            <a:r>
              <a:rPr lang="en-GB" altLang="en-US" dirty="0" smtClean="0"/>
              <a:t>It helps to ensure that records fulfil their evidential purpose.</a:t>
            </a:r>
          </a:p>
          <a:p>
            <a:pPr marL="179048" indent="-179048">
              <a:buFont typeface="Arial" panose="020B0604020202020204" pitchFamily="34" charset="0"/>
              <a:buChar char="•"/>
              <a:defRPr/>
            </a:pPr>
            <a:r>
              <a:rPr lang="en-GB" altLang="en-US" dirty="0" smtClean="0"/>
              <a:t>Records management uses systems and procedures to help us manage our records</a:t>
            </a:r>
          </a:p>
          <a:p>
            <a:pPr marL="179048" indent="-179048">
              <a:buFont typeface="Arial" panose="020B0604020202020204" pitchFamily="34" charset="0"/>
              <a:buChar char="•"/>
              <a:defRPr/>
            </a:pPr>
            <a:r>
              <a:rPr lang="en-GB" altLang="en-US" dirty="0" smtClean="0"/>
              <a:t>The University’s records management framework also explicitly refers to the need to keep an adequate historical record for future research.</a:t>
            </a:r>
          </a:p>
          <a:p>
            <a:pPr>
              <a:defRPr/>
            </a:pPr>
            <a:endParaRPr lang="en-GB" altLang="en-US" dirty="0" smtClean="0"/>
          </a:p>
          <a:p>
            <a:pPr>
              <a:defRPr/>
            </a:pPr>
            <a:endParaRPr lang="en-GB" dirty="0"/>
          </a:p>
        </p:txBody>
      </p:sp>
      <p:sp>
        <p:nvSpPr>
          <p:cNvPr id="102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102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102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3EEA04-9671-404A-92AE-9A89605DF3EC}" type="slidenum">
              <a:rPr lang="en-GB" altLang="en-US" smtClean="0"/>
              <a:pPr/>
              <a:t>3</a:t>
            </a:fld>
            <a:endParaRPr lang="en-GB" altLang="en-US" smtClean="0"/>
          </a:p>
        </p:txBody>
      </p:sp>
    </p:spTree>
    <p:extLst>
      <p:ext uri="{BB962C8B-B14F-4D97-AF65-F5344CB8AC3E}">
        <p14:creationId xmlns:p14="http://schemas.microsoft.com/office/powerpoint/2010/main" val="59331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mtClean="0"/>
          </a:p>
        </p:txBody>
      </p:sp>
      <p:sp>
        <p:nvSpPr>
          <p:cNvPr id="52227" name="Rectangle 2"/>
          <p:cNvSpPr>
            <a:spLocks noGrp="1" noRot="1" noChangeAspect="1" noChangeArrowheads="1" noTextEdit="1"/>
          </p:cNvSpPr>
          <p:nvPr>
            <p:ph type="sldImg"/>
          </p:nvPr>
        </p:nvSpPr>
        <p:spPr bwMode="auto">
          <a:xfrm>
            <a:off x="520700" y="671513"/>
            <a:ext cx="5724525" cy="3221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523830" y="4228102"/>
            <a:ext cx="5718242" cy="5065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This is an example of a spreadsheet used to record and implement retention periods.</a:t>
            </a:r>
          </a:p>
          <a:p>
            <a:endParaRPr lang="en-GB" altLang="en-US" dirty="0" smtClean="0"/>
          </a:p>
        </p:txBody>
      </p:sp>
      <p:sp>
        <p:nvSpPr>
          <p:cNvPr id="522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2292710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520700" y="685800"/>
            <a:ext cx="5764213" cy="324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523830" y="4251739"/>
            <a:ext cx="5757954"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Your filing system will need two sets of procedures: one for the system users, and one for the staff maintaining the system.</a:t>
            </a:r>
          </a:p>
          <a:p>
            <a:endParaRPr lang="en-GB" altLang="en-US" dirty="0"/>
          </a:p>
          <a:p>
            <a:r>
              <a:rPr lang="en-GB" altLang="en-US" dirty="0" smtClean="0"/>
              <a:t>You’ll need to make decisions about the physical infrastructure you use.  What type of folder covers will you use?  You’ll want to avoid plastic which tends not to last well.  Will you use on-site filing cabinets and if so which type – with drawers or doors?  Or will you use off-site storage and boxes?</a:t>
            </a:r>
          </a:p>
          <a:p>
            <a:endParaRPr lang="en-GB" altLang="en-US" dirty="0"/>
          </a:p>
          <a:p>
            <a:r>
              <a:rPr lang="en-GB" altLang="en-US" dirty="0" smtClean="0"/>
              <a:t>Will your system be centralised where only designated staff create and maintain the folders, or will it be devolved to make users responsible?  Will the system be paper or electronic only, or will it allow both?  Will stall provide hands-on filing services or will it be user self-service?  Whatever the scope, you need to ensure responsibilities are clearly defined and communicated.</a:t>
            </a:r>
          </a:p>
        </p:txBody>
      </p:sp>
      <p:sp>
        <p:nvSpPr>
          <p:cNvPr id="593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593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593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2F9FE9-2DC7-43A2-9F0E-95D69FE1D885}" type="slidenum">
              <a:rPr lang="en-GB" altLang="en-US" smtClean="0"/>
              <a:pPr/>
              <a:t>31</a:t>
            </a:fld>
            <a:endParaRPr lang="en-GB" altLang="en-US" smtClean="0"/>
          </a:p>
        </p:txBody>
      </p:sp>
    </p:spTree>
    <p:extLst>
      <p:ext uri="{BB962C8B-B14F-4D97-AF65-F5344CB8AC3E}">
        <p14:creationId xmlns:p14="http://schemas.microsoft.com/office/powerpoint/2010/main" val="1548923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520700" y="649288"/>
            <a:ext cx="5764213"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549540" y="4251739"/>
            <a:ext cx="5737700" cy="48260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First start off by using the records management self assessment checklist.  Try to answer the questions for your whole unit, if you can’t, ask others in your unit to help you with it.  The checklist will help you to identify areas where your unit already has good records management practice and will help to identify gaps or areas of weakness.  This can then be used as the basis for planning your records management programme in conjunction with the records management model action plan.</a:t>
            </a:r>
          </a:p>
          <a:p>
            <a:endParaRPr lang="en-GB" altLang="en-US" dirty="0" smtClean="0"/>
          </a:p>
          <a:p>
            <a:r>
              <a:rPr lang="en-GB" altLang="en-US" dirty="0" smtClean="0"/>
              <a:t>The records management model action plan lists the types of activities that units need to do to implement good records management.  Not all units will need to do all activities, make sure that you read the “Unnecessary if…” column!  If your unit is small your records management solutions are also likely to be small, if you don’t need an all singing all dancing centralised system, don’t try to implement one.</a:t>
            </a:r>
          </a:p>
          <a:p>
            <a:endParaRPr lang="en-GB" altLang="en-US" dirty="0" smtClean="0"/>
          </a:p>
          <a:p>
            <a:r>
              <a:rPr lang="en-GB" altLang="en-US" dirty="0" smtClean="0"/>
              <a:t>(I suggest you ignore the dates given in the action plan as these were designed to get everyone ready for Freedom of information.)</a:t>
            </a:r>
          </a:p>
          <a:p>
            <a:endParaRPr lang="en-GB" altLang="en-US" dirty="0" smtClean="0"/>
          </a:p>
        </p:txBody>
      </p:sp>
      <p:sp>
        <p:nvSpPr>
          <p:cNvPr id="614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614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614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551A5C-A288-4170-8B63-250C3727EBD8}" type="slidenum">
              <a:rPr lang="en-GB" altLang="en-US" smtClean="0"/>
              <a:pPr/>
              <a:t>32</a:t>
            </a:fld>
            <a:endParaRPr lang="en-GB" altLang="en-US" smtClean="0"/>
          </a:p>
        </p:txBody>
      </p:sp>
    </p:spTree>
    <p:extLst>
      <p:ext uri="{BB962C8B-B14F-4D97-AF65-F5344CB8AC3E}">
        <p14:creationId xmlns:p14="http://schemas.microsoft.com/office/powerpoint/2010/main" val="1997599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520700" y="649288"/>
            <a:ext cx="5764213"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533178" y="4251739"/>
            <a:ext cx="5748605"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Your next step is to develop your own records management action plan based on your checklist responses and knowledge of the priority issues for your area.  But normally it is best to start with your filing scheme, then your retention schedule and move on from there.</a:t>
            </a:r>
          </a:p>
          <a:p>
            <a:r>
              <a:rPr lang="en-GB" altLang="en-US" dirty="0"/>
              <a:t>Refer to the technical guidance available on the RMS </a:t>
            </a:r>
            <a:r>
              <a:rPr lang="en-GB" altLang="en-US" dirty="0" smtClean="0"/>
              <a:t>website</a:t>
            </a:r>
          </a:p>
          <a:p>
            <a:r>
              <a:rPr lang="en-GB" altLang="en-US" dirty="0" smtClean="0"/>
              <a:t>Think about what pre-existing materials you might want to use – has another school or unit done something similar?  E.g. the school filing scheme developed by CHSS</a:t>
            </a:r>
          </a:p>
          <a:p>
            <a:r>
              <a:rPr lang="en-GB" altLang="en-US" dirty="0" smtClean="0"/>
              <a:t>Is there anyone you can work with?  Perhaps Information Practitioners in similar areas?</a:t>
            </a:r>
          </a:p>
          <a:p>
            <a:r>
              <a:rPr lang="en-GB" altLang="en-US" dirty="0" smtClean="0"/>
              <a:t>Before you get too far along the road to implementation identify who you need to consult – a management committee, the users of the new system?</a:t>
            </a:r>
          </a:p>
          <a:p>
            <a:r>
              <a:rPr lang="en-GB" altLang="en-US" dirty="0" smtClean="0"/>
              <a:t>When are you going to start work, what do you aim to have completed by when?  Who will help you?</a:t>
            </a:r>
          </a:p>
          <a:p>
            <a:endParaRPr lang="en-GB" altLang="en-US" dirty="0" smtClean="0"/>
          </a:p>
          <a:p>
            <a:r>
              <a:rPr lang="en-GB" altLang="en-US" dirty="0" smtClean="0"/>
              <a:t>Plan what you are going to tackle first, what you need to do to achieve it and think about when you want to have it done by.  Do that for each element of your programme, until you have your full plan.</a:t>
            </a:r>
          </a:p>
          <a:p>
            <a:endParaRPr lang="en-GB" altLang="en-US" dirty="0" smtClean="0"/>
          </a:p>
          <a:p>
            <a:r>
              <a:rPr lang="en-GB" altLang="en-US" dirty="0" smtClean="0"/>
              <a:t>When you’re ready, get in touch and arrange a meeting with me (or one of my colleagues); we’d be happy to talk about your plans and pass on any tips we can.</a:t>
            </a:r>
          </a:p>
          <a:p>
            <a:endParaRPr lang="en-GB" altLang="en-US"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634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634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A833ACF-5D1D-4C31-8BD5-E1E79F62B17B}" type="slidenum">
              <a:rPr lang="en-GB" altLang="en-US" smtClean="0"/>
              <a:pPr/>
              <a:t>33</a:t>
            </a:fld>
            <a:endParaRPr lang="en-GB" altLang="en-US" smtClean="0"/>
          </a:p>
        </p:txBody>
      </p:sp>
    </p:spTree>
    <p:extLst>
      <p:ext uri="{BB962C8B-B14F-4D97-AF65-F5344CB8AC3E}">
        <p14:creationId xmlns:p14="http://schemas.microsoft.com/office/powerpoint/2010/main" val="1390429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you’re not sure who is your local Information Practitioner, you can look them up on the Records Management Section website, where you will also find lots more information and guidance.</a:t>
            </a:r>
          </a:p>
          <a:p>
            <a:endParaRPr lang="en-US" altLang="en-US" dirty="0" smtClean="0"/>
          </a:p>
          <a:p>
            <a:r>
              <a:rPr lang="en-US" altLang="en-US" dirty="0" smtClean="0"/>
              <a:t>If you have a query that isn’t answered on the website, please send us an email.</a:t>
            </a:r>
          </a:p>
          <a:p>
            <a:endParaRPr lang="en-GB" dirty="0"/>
          </a:p>
        </p:txBody>
      </p:sp>
      <p:sp>
        <p:nvSpPr>
          <p:cNvPr id="4" name="Slide Number Placeholder 3"/>
          <p:cNvSpPr>
            <a:spLocks noGrp="1"/>
          </p:cNvSpPr>
          <p:nvPr>
            <p:ph type="sldNum" sz="quarter" idx="10"/>
          </p:nvPr>
        </p:nvSpPr>
        <p:spPr/>
        <p:txBody>
          <a:bodyPr/>
          <a:lstStyle/>
          <a:p>
            <a:pPr>
              <a:defRPr/>
            </a:pPr>
            <a:fld id="{8B055C5D-40FD-4803-9B3D-48BE107450D1}" type="slidenum">
              <a:rPr lang="en-US" smtClean="0"/>
              <a:pPr>
                <a:defRPr/>
              </a:pPr>
              <a:t>34</a:t>
            </a:fld>
            <a:endParaRPr lang="en-US" dirty="0"/>
          </a:p>
        </p:txBody>
      </p:sp>
      <p:sp>
        <p:nvSpPr>
          <p:cNvPr id="5" name="Header Placeholder 4"/>
          <p:cNvSpPr>
            <a:spLocks noGrp="1"/>
          </p:cNvSpPr>
          <p:nvPr>
            <p:ph type="hdr" sz="quarter" idx="11"/>
          </p:nvPr>
        </p:nvSpPr>
        <p:spPr/>
        <p:txBody>
          <a:bodyPr/>
          <a:lstStyle/>
          <a:p>
            <a:pPr>
              <a:defRPr/>
            </a:pPr>
            <a:r>
              <a:rPr lang="en-US" smtClean="0"/>
              <a:t>Records Management Section</a:t>
            </a:r>
            <a:endParaRPr lang="en-US"/>
          </a:p>
        </p:txBody>
      </p:sp>
    </p:spTree>
    <p:extLst>
      <p:ext uri="{BB962C8B-B14F-4D97-AF65-F5344CB8AC3E}">
        <p14:creationId xmlns:p14="http://schemas.microsoft.com/office/powerpoint/2010/main" val="2169264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85800"/>
            <a:ext cx="5967412" cy="3357563"/>
          </a:xfrm>
        </p:spPr>
      </p:sp>
      <p:sp>
        <p:nvSpPr>
          <p:cNvPr id="3" name="Notes Placeholder 2"/>
          <p:cNvSpPr>
            <a:spLocks noGrp="1"/>
          </p:cNvSpPr>
          <p:nvPr>
            <p:ph type="body" idx="1"/>
          </p:nvPr>
        </p:nvSpPr>
        <p:spPr/>
        <p:txBody>
          <a:bodyPr/>
          <a:lstStyle/>
          <a:p>
            <a:r>
              <a:rPr lang="en-GB" altLang="en-US" dirty="0" smtClean="0"/>
              <a:t>Does anyone have any further questions or comments?</a:t>
            </a:r>
          </a:p>
          <a:p>
            <a:endParaRPr lang="en-GB" altLang="en-US" dirty="0" smtClean="0"/>
          </a:p>
          <a:p>
            <a:r>
              <a:rPr lang="en-GB" altLang="en-US" dirty="0" smtClean="0"/>
              <a:t>Thank you all for your attention.  We’ll send you a link to the slides and a feedback form, and I’d be grateful if you could take a couple of minutes to complete it.</a:t>
            </a:r>
          </a:p>
          <a:p>
            <a:endParaRPr lang="en-GB" dirty="0"/>
          </a:p>
        </p:txBody>
      </p:sp>
      <p:sp>
        <p:nvSpPr>
          <p:cNvPr id="4" name="Slide Number Placeholder 3"/>
          <p:cNvSpPr>
            <a:spLocks noGrp="1"/>
          </p:cNvSpPr>
          <p:nvPr>
            <p:ph type="sldNum" sz="quarter" idx="10"/>
          </p:nvPr>
        </p:nvSpPr>
        <p:spPr/>
        <p:txBody>
          <a:bodyPr/>
          <a:lstStyle/>
          <a:p>
            <a:pPr>
              <a:defRPr/>
            </a:pPr>
            <a:fld id="{8B055C5D-40FD-4803-9B3D-48BE107450D1}" type="slidenum">
              <a:rPr lang="en-US" smtClean="0">
                <a:solidFill>
                  <a:prstClr val="black"/>
                </a:solidFill>
              </a:rPr>
              <a:pPr>
                <a:defRPr/>
              </a:pPr>
              <a:t>35</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r>
              <a:rPr lang="en-US" smtClean="0">
                <a:solidFill>
                  <a:prstClr val="black"/>
                </a:solidFill>
              </a:rPr>
              <a:t>Records Management Section</a:t>
            </a:r>
            <a:endParaRPr lang="en-US">
              <a:solidFill>
                <a:prstClr val="black"/>
              </a:solidFill>
            </a:endParaRPr>
          </a:p>
        </p:txBody>
      </p:sp>
    </p:spTree>
    <p:extLst>
      <p:ext uri="{BB962C8B-B14F-4D97-AF65-F5344CB8AC3E}">
        <p14:creationId xmlns:p14="http://schemas.microsoft.com/office/powerpoint/2010/main" val="247978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122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9465F4-D098-4C5C-ACA5-C56497A901A5}" type="slidenum">
              <a:rPr lang="en-GB" altLang="en-US" smtClean="0"/>
              <a:pPr/>
              <a:t>4</a:t>
            </a:fld>
            <a:endParaRPr lang="en-GB" altLang="en-US" smtClean="0"/>
          </a:p>
        </p:txBody>
      </p:sp>
      <p:sp>
        <p:nvSpPr>
          <p:cNvPr id="12292" name="Rectangle 2"/>
          <p:cNvSpPr>
            <a:spLocks noGrp="1" noRot="1" noChangeAspect="1" noChangeArrowheads="1" noTextEdit="1"/>
          </p:cNvSpPr>
          <p:nvPr>
            <p:ph type="sldImg"/>
          </p:nvPr>
        </p:nvSpPr>
        <p:spPr bwMode="auto">
          <a:xfrm>
            <a:off x="520700" y="649288"/>
            <a:ext cx="5764213"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3"/>
          <p:cNvSpPr>
            <a:spLocks noGrp="1" noChangeArrowheads="1"/>
          </p:cNvSpPr>
          <p:nvPr>
            <p:ph type="body" idx="1"/>
          </p:nvPr>
        </p:nvSpPr>
        <p:spPr bwMode="auto">
          <a:xfrm>
            <a:off x="523830" y="4251739"/>
            <a:ext cx="5757954"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cs typeface="Times New Roman" panose="02020603050405020304" pitchFamily="18" charset="0"/>
              </a:rPr>
              <a:t>Records management is concerned with records.  In our context, a record is any recorded information held by the University, it is:</a:t>
            </a:r>
          </a:p>
          <a:p>
            <a:endParaRPr lang="en-GB" altLang="en-US" dirty="0" smtClean="0">
              <a:cs typeface="Times New Roman" panose="02020603050405020304" pitchFamily="18" charset="0"/>
            </a:endParaRPr>
          </a:p>
          <a:p>
            <a:r>
              <a:rPr lang="en-GB" altLang="en-US" i="1" dirty="0" smtClean="0">
                <a:cs typeface="Times New Roman" panose="02020603050405020304" pitchFamily="18" charset="0"/>
              </a:rPr>
              <a:t>“information created, received, and maintained as evidence and information by an organisation or person, in pursuance of legal obligations or in the transaction of business”.</a:t>
            </a:r>
          </a:p>
          <a:p>
            <a:r>
              <a:rPr lang="en-GB" altLang="en-US" i="1" dirty="0" smtClean="0">
                <a:cs typeface="Times New Roman" panose="02020603050405020304" pitchFamily="18" charset="0"/>
              </a:rPr>
              <a:t>Records are University assets, they provide information and are a by-product of everyday business.</a:t>
            </a:r>
          </a:p>
          <a:p>
            <a:endParaRPr lang="en-GB" altLang="en-US" dirty="0" smtClean="0">
              <a:cs typeface="Times New Roman" panose="02020603050405020304" pitchFamily="18" charset="0"/>
            </a:endParaRP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89292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143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C14B8D-69D1-48F6-8A8B-BA24F1715080}" type="slidenum">
              <a:rPr lang="en-GB" altLang="en-US" smtClean="0"/>
              <a:pPr/>
              <a:t>5</a:t>
            </a:fld>
            <a:endParaRPr lang="en-GB" altLang="en-US" smtClean="0"/>
          </a:p>
        </p:txBody>
      </p:sp>
      <p:sp>
        <p:nvSpPr>
          <p:cNvPr id="14340" name="Rectangle 2"/>
          <p:cNvSpPr>
            <a:spLocks noGrp="1" noRot="1" noChangeAspect="1" noChangeArrowheads="1" noTextEdit="1"/>
          </p:cNvSpPr>
          <p:nvPr>
            <p:ph type="sldImg"/>
          </p:nvPr>
        </p:nvSpPr>
        <p:spPr bwMode="auto">
          <a:xfrm>
            <a:off x="520700" y="685800"/>
            <a:ext cx="5764213" cy="324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3"/>
          <p:cNvSpPr>
            <a:spLocks noGrp="1" noChangeArrowheads="1"/>
          </p:cNvSpPr>
          <p:nvPr>
            <p:ph type="body" idx="1"/>
          </p:nvPr>
        </p:nvSpPr>
        <p:spPr bwMode="auto">
          <a:xfrm>
            <a:off x="540712" y="4251739"/>
            <a:ext cx="5741071"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Who is responsible for records management?  The Records Management Policy Framework tells us that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we all have records management responsibilities</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All University staff who create, receive and use records.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Heads of units have overall responsibility for ensuring that the records generated (created and received) by their unit’s activities are managed in accordance with the University’s policy.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Your local information practitioner has a co-ordinating role which includes taking the lead in implementing and maintaining local records management systems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The University Secretary has particular responsibility for ensuring that the University corporately meets its legal responsibilities, and internal and external governance and accountability requirements.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rPr>
              <a:t>The Records Management Section has responsibility for advising on policy and best practice.  The Centre for Research Collections is responsible for the University Archives which manages, preserves and makes available for study those University records which have long-term research value.</a:t>
            </a:r>
          </a:p>
          <a:p>
            <a:endParaRPr lang="en-GB" altLang="en-US" sz="2000" dirty="0" smtClean="0">
              <a:solidFill>
                <a:schemeClr val="tx2"/>
              </a:solidFill>
              <a:ea typeface="ＭＳ Ｐゴシック" panose="020B0600070205080204" pitchFamily="34" charset="-128"/>
            </a:endParaRPr>
          </a:p>
          <a:p>
            <a:endParaRPr lang="en-GB" altLang="en-US" dirty="0" smtClean="0">
              <a:cs typeface="Times New Roman" panose="02020603050405020304" pitchFamily="18" charset="0"/>
            </a:endParaRPr>
          </a:p>
          <a:p>
            <a:endParaRPr lang="en-GB" altLang="en-US" dirty="0" smtClean="0">
              <a:cs typeface="Times New Roman" panose="02020603050405020304" pitchFamily="18" charset="0"/>
            </a:endParaRPr>
          </a:p>
        </p:txBody>
      </p:sp>
      <p:sp>
        <p:nvSpPr>
          <p:cNvPr id="2" name="Footer Placeholder 1"/>
          <p:cNvSpPr>
            <a:spLocks noGrp="1"/>
          </p:cNvSpPr>
          <p:nvPr>
            <p:ph type="ftr" sz="quarter" idx="10"/>
          </p:nvPr>
        </p:nvSpPr>
        <p:spPr/>
        <p:txBody>
          <a:bodyPr/>
          <a:lstStyle/>
          <a:p>
            <a:pPr>
              <a:defRPr/>
            </a:pPr>
            <a:r>
              <a:rPr lang="en-GB" smtClean="0"/>
              <a:t>recordsmanagement@ed.ac.uk</a:t>
            </a:r>
            <a:endParaRPr lang="en-GB"/>
          </a:p>
        </p:txBody>
      </p:sp>
    </p:spTree>
    <p:extLst>
      <p:ext uri="{BB962C8B-B14F-4D97-AF65-F5344CB8AC3E}">
        <p14:creationId xmlns:p14="http://schemas.microsoft.com/office/powerpoint/2010/main" val="65138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539750" y="649288"/>
            <a:ext cx="5803900" cy="326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543394" y="4280672"/>
            <a:ext cx="5797484" cy="51644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Freedom of Information Act gives a general right of access to information held by the University, and all requests for information must be answered within 20 working days.  On the basis that we cannot answer requests unless we know what we have and where to find it, the Freedom of Information (Scotland) Act includes a </a:t>
            </a:r>
            <a:r>
              <a:rPr lang="en-GB" altLang="en-US" b="1" dirty="0" smtClean="0"/>
              <a:t>records management code of practice</a:t>
            </a:r>
            <a:r>
              <a:rPr lang="en-GB" altLang="en-US" dirty="0" smtClean="0"/>
              <a:t> that we must comply with.</a:t>
            </a:r>
          </a:p>
          <a:p>
            <a:endParaRPr lang="en-GB" altLang="en-US" dirty="0" smtClean="0"/>
          </a:p>
          <a:p>
            <a:r>
              <a:rPr lang="en-GB" altLang="en-US" b="1" dirty="0" smtClean="0"/>
              <a:t>Implications</a:t>
            </a:r>
          </a:p>
          <a:p>
            <a:r>
              <a:rPr lang="en-GB" altLang="en-US" dirty="0" smtClean="0"/>
              <a:t>The legislation applies to information of any date, and means that almost all information created and received by the University may be open to scrutiny.  The chances are that whatever you are working on somebody has a right to see it.  So we should work on that assumption.</a:t>
            </a:r>
          </a:p>
          <a:p>
            <a:endParaRPr lang="en-GB" altLang="en-US" dirty="0" smtClean="0"/>
          </a:p>
          <a:p>
            <a:r>
              <a:rPr lang="en-GB" altLang="en-US" dirty="0" smtClean="0"/>
              <a:t>This means that we should think about our approach to document creation.  Particularly when writing emails, check that you have communicated your message clearly and professionally.  Re-read the message before sending, is that really what you meant to say?</a:t>
            </a:r>
          </a:p>
          <a:p>
            <a:endParaRPr lang="en-GB" altLang="en-US" dirty="0" smtClean="0"/>
          </a:p>
          <a:p>
            <a:r>
              <a:rPr lang="en-GB" altLang="en-US" dirty="0" smtClean="0"/>
              <a:t>We have only 20 working days to respond to freedom of information requests.  As all requests for information count as freedom of information requests this means that virtually all correspondence must be answered within 20 working days.  If you receive a request for information it is important to recognise it and either answer it or contact your local information practitioner for advice.</a:t>
            </a:r>
          </a:p>
          <a:p>
            <a:endParaRPr lang="en-GB" altLang="en-US" dirty="0" smtClean="0"/>
          </a:p>
          <a:p>
            <a:r>
              <a:rPr lang="en-GB" altLang="en-US" dirty="0" smtClean="0"/>
              <a:t>If you have inherited a cupboard of records you should examine what is there and determine whether or not it is necessary to keep it all. Keeping records that you do not need means that it is difficult to efficiently find the information you really need, especially given the 20 day response deadline.</a:t>
            </a:r>
          </a:p>
          <a:p>
            <a:endParaRPr lang="en-GB" altLang="en-US" dirty="0" smtClean="0"/>
          </a:p>
          <a:p>
            <a:endParaRPr lang="en-GB" altLang="en-US" dirty="0" smtClean="0"/>
          </a:p>
        </p:txBody>
      </p:sp>
      <p:sp>
        <p:nvSpPr>
          <p:cNvPr id="184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184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184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049310-812E-42E3-8FFB-6BC395972457}" type="slidenum">
              <a:rPr lang="en-GB" altLang="en-US" smtClean="0"/>
              <a:pPr/>
              <a:t>6</a:t>
            </a:fld>
            <a:endParaRPr lang="en-GB" altLang="en-US" smtClean="0"/>
          </a:p>
        </p:txBody>
      </p:sp>
    </p:spTree>
    <p:extLst>
      <p:ext uri="{BB962C8B-B14F-4D97-AF65-F5344CB8AC3E}">
        <p14:creationId xmlns:p14="http://schemas.microsoft.com/office/powerpoint/2010/main" val="54677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534988" y="649288"/>
            <a:ext cx="5764212"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539424" y="4251739"/>
            <a:ext cx="5755740"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Data protection legislation governs what we do with information about people, gives rights of access and requires us to keep information no longer than is necessary.  The data protection principles set out what we can and cannot do with information about people;</a:t>
            </a:r>
            <a:r>
              <a:rPr lang="en-GB" altLang="en-US" baseline="0" dirty="0" smtClean="0"/>
              <a:t> </a:t>
            </a:r>
            <a:r>
              <a:rPr lang="en-GB" altLang="en-US" dirty="0" smtClean="0"/>
              <a:t>the ones with RM implications are detailed here. </a:t>
            </a:r>
            <a:r>
              <a:rPr lang="en-GB" altLang="en-US" baseline="0" dirty="0" smtClean="0"/>
              <a:t> </a:t>
            </a:r>
            <a:r>
              <a:rPr lang="en-GB" altLang="en-US" dirty="0" smtClean="0"/>
              <a:t>From</a:t>
            </a:r>
            <a:r>
              <a:rPr lang="en-GB" altLang="en-US" baseline="0" dirty="0" smtClean="0"/>
              <a:t> 2018 whenever we collect information about people we will also need to tell them the retention period or retention criteria for the information we hold about them.  </a:t>
            </a:r>
          </a:p>
          <a:p>
            <a:r>
              <a:rPr lang="en-GB" altLang="en-US" baseline="0" dirty="0" smtClean="0"/>
              <a:t>This means that:</a:t>
            </a:r>
          </a:p>
          <a:p>
            <a:pPr marL="171450" indent="-171450">
              <a:buFont typeface="Arial" panose="020B0604020202020204" pitchFamily="34" charset="0"/>
              <a:buChar char="•"/>
            </a:pPr>
            <a:r>
              <a:rPr lang="en-GB" altLang="en-US" baseline="0" dirty="0" smtClean="0"/>
              <a:t>When we create records about people we must ensure that they are accurate and contain sufficient detail for the purpose, but no more information than is required</a:t>
            </a:r>
          </a:p>
          <a:p>
            <a:pPr marL="171450" indent="-171450">
              <a:buFont typeface="Arial" panose="020B0604020202020204" pitchFamily="34" charset="0"/>
              <a:buChar char="•"/>
            </a:pPr>
            <a:r>
              <a:rPr lang="en-GB" altLang="en-US" baseline="0" dirty="0" smtClean="0"/>
              <a:t>We ensure records are stored, transported and used securely</a:t>
            </a:r>
          </a:p>
          <a:p>
            <a:pPr marL="171450" indent="-171450">
              <a:buFont typeface="Arial" panose="020B0604020202020204" pitchFamily="34" charset="0"/>
              <a:buChar char="•"/>
            </a:pPr>
            <a:r>
              <a:rPr lang="en-GB" altLang="en-US" baseline="0" dirty="0" smtClean="0"/>
              <a:t>We know how long we need to keep records because they are covered by an up to date retention schedule</a:t>
            </a:r>
          </a:p>
          <a:p>
            <a:pPr marL="171450" indent="-171450">
              <a:buFont typeface="Arial" panose="020B0604020202020204" pitchFamily="34" charset="0"/>
              <a:buChar char="•"/>
            </a:pPr>
            <a:r>
              <a:rPr lang="en-GB" altLang="en-US" baseline="0" dirty="0" smtClean="0"/>
              <a:t>At the end of the retention period records are securely destroyed.</a:t>
            </a:r>
          </a:p>
          <a:p>
            <a:endParaRPr lang="en-GB" altLang="en-US" dirty="0" smtClean="0"/>
          </a:p>
          <a:p>
            <a:endParaRPr lang="en-GB" altLang="en-US" dirty="0" smtClean="0"/>
          </a:p>
          <a:p>
            <a:endParaRPr lang="en-GB" altLang="en-US" dirty="0" smtClean="0"/>
          </a:p>
          <a:p>
            <a:endParaRPr lang="en-GB" altLang="en-US" dirty="0" smtClean="0"/>
          </a:p>
        </p:txBody>
      </p:sp>
      <p:sp>
        <p:nvSpPr>
          <p:cNvPr id="204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204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204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C9A756-0D71-4AE3-96C1-90F0D0236E59}" type="slidenum">
              <a:rPr lang="en-GB" altLang="en-US" smtClean="0"/>
              <a:pPr/>
              <a:t>7</a:t>
            </a:fld>
            <a:endParaRPr lang="en-GB" altLang="en-US" smtClean="0"/>
          </a:p>
        </p:txBody>
      </p:sp>
    </p:spTree>
    <p:extLst>
      <p:ext uri="{BB962C8B-B14F-4D97-AF65-F5344CB8AC3E}">
        <p14:creationId xmlns:p14="http://schemas.microsoft.com/office/powerpoint/2010/main" val="9978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520700" y="649288"/>
            <a:ext cx="5764213"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523830" y="4251739"/>
            <a:ext cx="5757954" cy="5042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This is an example of how poor records management can contribute to a serious data protection breach.</a:t>
            </a:r>
          </a:p>
          <a:p>
            <a:r>
              <a:rPr lang="en-GB" altLang="en-US" dirty="0" smtClean="0"/>
              <a:t>Belfast Health Trust were fined £225K in 2012 following</a:t>
            </a:r>
            <a:r>
              <a:rPr lang="en-GB" altLang="en-US" baseline="0" dirty="0" smtClean="0"/>
              <a:t> a serious data protection breach involving sensitive personal data of thousands of patients and staff, including medical records, X-rays, scans and lab results.  In 2007 six local Trust merged into the BHSC Trust.  The merger resulted in the Trust taking on the management of more than 50 largely disused sites.  In March 2010 the Trust was informed that trespassers had gained access to one of the sites and taken photos of a number of patient records before posting them online.  The Trust then carried out inspections of some of the site buildings and a large quantity of patient and staff records were discovered, some dating back to the 1950s.  While the Trust took action to improve the security of the site, in 2011 it was still possible to access the site without authorisation.  The Trust then increased the number of security guards and carried out a full inspection which revealed further records, many of which were retained in breach of the Trust’s retention schedule.  The Trust failed to report the situation to the Information Commissioner.  The ICO’s report noted:</a:t>
            </a:r>
            <a:endParaRPr lang="en-GB" altLang="en-US" dirty="0" smtClean="0"/>
          </a:p>
          <a:p>
            <a:r>
              <a:rPr lang="en-GB" altLang="en-US" i="1" dirty="0" smtClean="0"/>
              <a:t>“It was found that records on the site were stored either in boxes, in cabinets, on shelves or on the floor.”</a:t>
            </a:r>
          </a:p>
          <a:p>
            <a:r>
              <a:rPr lang="en-GB" altLang="en-US" i="1" dirty="0" smtClean="0"/>
              <a:t>“many of the records were damaged by damp and mould”</a:t>
            </a:r>
          </a:p>
          <a:p>
            <a:r>
              <a:rPr lang="en-GB" altLang="en-US" i="1" dirty="0" smtClean="0"/>
              <a:t>“an inspection of the whole site revealed the full scale of the problem and the discovery of further records many of which were being retained in breach of the data controller’s ‘Records Retention and Disposal’ policy.”</a:t>
            </a:r>
            <a:endParaRPr lang="en-GB" altLang="en-US" dirty="0" smtClean="0"/>
          </a:p>
          <a:p>
            <a:r>
              <a:rPr lang="en-GB" altLang="en-US" b="1" dirty="0" smtClean="0"/>
              <a:t>What can we learn from this?</a:t>
            </a:r>
            <a:r>
              <a:rPr lang="en-GB" altLang="en-US" dirty="0" smtClean="0"/>
              <a:t>  </a:t>
            </a:r>
          </a:p>
          <a:p>
            <a:pPr marL="171450" indent="-171450">
              <a:buFont typeface="Arial" panose="020B0604020202020204" pitchFamily="34" charset="0"/>
              <a:buChar char="•"/>
            </a:pPr>
            <a:r>
              <a:rPr lang="en-GB" altLang="en-US" dirty="0" smtClean="0"/>
              <a:t>Units are responsible for their</a:t>
            </a:r>
            <a:r>
              <a:rPr lang="en-GB" altLang="en-US" baseline="0" dirty="0" smtClean="0"/>
              <a:t> records.  If you move office location you can’t just leave your records behind</a:t>
            </a:r>
          </a:p>
          <a:p>
            <a:pPr marL="171450" indent="-171450">
              <a:buFont typeface="Arial" panose="020B0604020202020204" pitchFamily="34" charset="0"/>
              <a:buChar char="•"/>
            </a:pPr>
            <a:r>
              <a:rPr lang="en-GB" altLang="en-US" baseline="0" dirty="0" smtClean="0"/>
              <a:t>The extent and seriousness of data breaches can be reduced if we implement retention schedules</a:t>
            </a:r>
          </a:p>
          <a:p>
            <a:pPr marL="171450" indent="-171450">
              <a:buFont typeface="Arial" panose="020B0604020202020204" pitchFamily="34" charset="0"/>
              <a:buChar char="•"/>
            </a:pPr>
            <a:r>
              <a:rPr lang="en-GB" altLang="en-US" baseline="0" dirty="0" smtClean="0"/>
              <a:t>The importance of appropriate, secure storage for records that need to be kept</a:t>
            </a:r>
            <a:endParaRPr lang="en-GB" altLang="en-US" dirty="0" smtClean="0"/>
          </a:p>
          <a:p>
            <a:endParaRPr lang="en-GB" altLang="en-US" dirty="0" smtClean="0"/>
          </a:p>
          <a:p>
            <a:r>
              <a:rPr lang="en-GB" altLang="en-US" dirty="0" smtClean="0"/>
              <a:t>http://www.wired-gov.net/wg/wg-news-1.nsf/0/475C3608E00EE80F80257A2300444CA3?OpenDocument</a:t>
            </a:r>
          </a:p>
          <a:p>
            <a:r>
              <a:rPr lang="en-GB" altLang="en-US" dirty="0" smtClean="0"/>
              <a:t>http://www.bbc.co.uk/news/uk-northern-ireland-18497161</a:t>
            </a:r>
          </a:p>
          <a:p>
            <a:endParaRPr lang="en-GB" altLang="en-US" dirty="0" smtClean="0"/>
          </a:p>
          <a:p>
            <a:endParaRPr lang="en-GB" altLang="en-US" dirty="0" smtClean="0"/>
          </a:p>
        </p:txBody>
      </p:sp>
      <p:sp>
        <p:nvSpPr>
          <p:cNvPr id="409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 Management Section</a:t>
            </a: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mtClean="0"/>
              <a:t>recordsmanagement@ed.ac.uk</a:t>
            </a:r>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704E7E-877D-4B4B-AA07-2C43699E23F4}" type="slidenum">
              <a:rPr lang="en-GB" altLang="en-US" smtClean="0"/>
              <a:pPr/>
              <a:t>8</a:t>
            </a:fld>
            <a:endParaRPr lang="en-GB" altLang="en-US" smtClean="0"/>
          </a:p>
        </p:txBody>
      </p:sp>
    </p:spTree>
    <p:extLst>
      <p:ext uri="{BB962C8B-B14F-4D97-AF65-F5344CB8AC3E}">
        <p14:creationId xmlns:p14="http://schemas.microsoft.com/office/powerpoint/2010/main" val="248431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85800"/>
            <a:ext cx="5967412" cy="3357563"/>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To find out more about freedom of information and data protection</a:t>
            </a:r>
            <a:r>
              <a:rPr lang="en-GB" altLang="en-US" baseline="0" dirty="0" smtClean="0"/>
              <a:t> legislation, attend our lunchtime briefings.  There’s one focused on freedom of information and responding to requests for information, and one on data protection legislation</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pPr>
              <a:defRPr/>
            </a:pPr>
            <a:fld id="{8B055C5D-40FD-4803-9B3D-48BE107450D1}" type="slidenum">
              <a:rPr lang="en-US" smtClean="0">
                <a:solidFill>
                  <a:prstClr val="black"/>
                </a:solidFill>
              </a:rPr>
              <a:pPr>
                <a:defRPr/>
              </a:pPr>
              <a:t>9</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r>
              <a:rPr lang="en-US" smtClean="0">
                <a:solidFill>
                  <a:prstClr val="black"/>
                </a:solidFill>
              </a:rPr>
              <a:t>Records Management Section</a:t>
            </a:r>
            <a:endParaRPr lang="en-US">
              <a:solidFill>
                <a:prstClr val="black"/>
              </a:solidFill>
            </a:endParaRPr>
          </a:p>
        </p:txBody>
      </p:sp>
    </p:spTree>
    <p:extLst>
      <p:ext uri="{BB962C8B-B14F-4D97-AF65-F5344CB8AC3E}">
        <p14:creationId xmlns:p14="http://schemas.microsoft.com/office/powerpoint/2010/main" val="198811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5" y="1676400"/>
            <a:ext cx="10769596"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711205" y="2971800"/>
            <a:ext cx="10769596"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5732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97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535084" y="1905000"/>
            <a:ext cx="43074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7657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26584" y="609600"/>
            <a:ext cx="9853083" cy="5562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6659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16057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828800" y="3886200"/>
            <a:ext cx="8534400" cy="1752600"/>
          </a:xfrm>
          <a:prstGeom prst="rect">
            <a:avLst/>
          </a:prstGeom>
        </p:spPr>
        <p:txBody>
          <a:bodyPr/>
          <a:lstStyle>
            <a:lvl1pPr marL="0" indent="0" algn="ctr">
              <a:buFontTx/>
              <a:buNone/>
              <a:defRPr/>
            </a:lvl1pPr>
          </a:lstStyle>
          <a:p>
            <a:r>
              <a:rPr lang="en-GB"/>
              <a:t>Click to edit Master subtitle style</a:t>
            </a:r>
          </a:p>
        </p:txBody>
      </p:sp>
      <p:sp>
        <p:nvSpPr>
          <p:cNvPr id="5123" name="Rectangle 3"/>
          <p:cNvSpPr>
            <a:spLocks noGrp="1" noChangeArrowheads="1"/>
          </p:cNvSpPr>
          <p:nvPr>
            <p:ph type="ctrTitle"/>
          </p:nvPr>
        </p:nvSpPr>
        <p:spPr>
          <a:xfrm>
            <a:off x="914400" y="2130426"/>
            <a:ext cx="10363200" cy="1470025"/>
          </a:xfrm>
          <a:prstGeom prst="rect">
            <a:avLst/>
          </a:prstGeo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47150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 block caps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all">
                <a:solidFill>
                  <a:srgbClr val="09091E"/>
                </a:solidFill>
                <a:latin typeface="Arial"/>
                <a:cs typeface="Arial"/>
              </a:defRPr>
            </a:lvl1pPr>
          </a:lstStyle>
          <a:p>
            <a:r>
              <a:rPr lang="en-US"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9293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capitalised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none" baseline="0">
                <a:solidFill>
                  <a:srgbClr val="09091E"/>
                </a:solidFill>
                <a:latin typeface="Arial"/>
                <a:cs typeface="Arial"/>
              </a:defRPr>
            </a:lvl1pPr>
          </a:lstStyle>
          <a:p>
            <a:r>
              <a:rPr lang="en-US"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6784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itle 17"/>
          <p:cNvSpPr>
            <a:spLocks noGrp="1"/>
          </p:cNvSpPr>
          <p:nvPr>
            <p:ph type="title"/>
          </p:nvPr>
        </p:nvSpPr>
        <p:spPr>
          <a:xfrm>
            <a:off x="719403" y="1916832"/>
            <a:ext cx="7680853" cy="1584176"/>
          </a:xfrm>
          <a:prstGeom prst="rect">
            <a:avLst/>
          </a:prstGeom>
        </p:spPr>
        <p:txBody>
          <a:bodyPr vert="horz" lIns="0" tIns="0" rIns="0" bIns="0" anchor="b" anchorCtr="0"/>
          <a:lstStyle>
            <a:lvl1pPr algn="l">
              <a:lnSpc>
                <a:spcPct val="100000"/>
              </a:lnSpc>
              <a:defRPr sz="2400" b="0" i="0" cap="all" baseline="0">
                <a:solidFill>
                  <a:srgbClr val="FFFFFF"/>
                </a:solidFill>
                <a:latin typeface="Arial"/>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869964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ock caps">
    <p:spTree>
      <p:nvGrpSpPr>
        <p:cNvPr id="1" name=""/>
        <p:cNvGrpSpPr/>
        <p:nvPr/>
      </p:nvGrpSpPr>
      <p:grpSpPr>
        <a:xfrm>
          <a:off x="0" y="0"/>
          <a:ext cx="0" cy="0"/>
          <a:chOff x="0" y="0"/>
          <a:chExt cx="0" cy="0"/>
        </a:xfrm>
      </p:grpSpPr>
      <p:sp>
        <p:nvSpPr>
          <p:cNvPr id="18" name="Title 17"/>
          <p:cNvSpPr>
            <a:spLocks noGrp="1"/>
          </p:cNvSpPr>
          <p:nvPr>
            <p:ph type="title"/>
          </p:nvPr>
        </p:nvSpPr>
        <p:spPr>
          <a:xfrm>
            <a:off x="719403" y="3573016"/>
            <a:ext cx="5472608" cy="2232248"/>
          </a:xfrm>
          <a:prstGeom prst="rect">
            <a:avLst/>
          </a:prstGeom>
        </p:spPr>
        <p:txBody>
          <a:bodyPr vert="horz" lIns="0" tIns="0" rIns="0" bIns="0" anchor="b" anchorCtr="0"/>
          <a:lstStyle>
            <a:lvl1pPr algn="l">
              <a:lnSpc>
                <a:spcPct val="100000"/>
              </a:lnSpc>
              <a:defRPr sz="2400" b="0" i="0" cap="all" baseline="0">
                <a:solidFill>
                  <a:srgbClr val="FFFFFF"/>
                </a:solidFill>
                <a:latin typeface="Arial"/>
                <a:cs typeface="Arial"/>
              </a:defRPr>
            </a:lvl1pPr>
          </a:lstStyle>
          <a:p>
            <a:r>
              <a:rPr lang="en-GB" dirty="0" smtClean="0"/>
              <a:t>Click to edit Master title style</a:t>
            </a:r>
            <a:endParaRPr lang="en-US" dirty="0"/>
          </a:p>
        </p:txBody>
      </p:sp>
      <p:sp>
        <p:nvSpPr>
          <p:cNvPr id="13" name="Picture Placeholder 12"/>
          <p:cNvSpPr>
            <a:spLocks noGrp="1"/>
          </p:cNvSpPr>
          <p:nvPr>
            <p:ph type="pic" sz="quarter" idx="10"/>
          </p:nvPr>
        </p:nvSpPr>
        <p:spPr>
          <a:xfrm>
            <a:off x="7152218" y="1628800"/>
            <a:ext cx="4320380" cy="4176464"/>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414010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4" y="1676400"/>
            <a:ext cx="107696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39247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capitalised words">
    <p:spTree>
      <p:nvGrpSpPr>
        <p:cNvPr id="1" name=""/>
        <p:cNvGrpSpPr/>
        <p:nvPr/>
      </p:nvGrpSpPr>
      <p:grpSpPr>
        <a:xfrm>
          <a:off x="0" y="0"/>
          <a:ext cx="0" cy="0"/>
          <a:chOff x="0" y="0"/>
          <a:chExt cx="0" cy="0"/>
        </a:xfrm>
      </p:grpSpPr>
      <p:sp>
        <p:nvSpPr>
          <p:cNvPr id="18" name="Title 17"/>
          <p:cNvSpPr>
            <a:spLocks noGrp="1"/>
          </p:cNvSpPr>
          <p:nvPr>
            <p:ph type="title"/>
          </p:nvPr>
        </p:nvSpPr>
        <p:spPr>
          <a:xfrm>
            <a:off x="719403" y="3573016"/>
            <a:ext cx="5472608" cy="2232248"/>
          </a:xfrm>
          <a:prstGeom prst="rect">
            <a:avLst/>
          </a:prstGeom>
        </p:spPr>
        <p:txBody>
          <a:bodyPr vert="horz" lIns="0" tIns="0" rIns="0" bIns="0" anchor="b" anchorCtr="0"/>
          <a:lstStyle>
            <a:lvl1pPr algn="l">
              <a:lnSpc>
                <a:spcPct val="100000"/>
              </a:lnSpc>
              <a:defRPr sz="2400" b="0" i="0" cap="none" baseline="0">
                <a:solidFill>
                  <a:srgbClr val="FFFFFF"/>
                </a:solidFill>
                <a:latin typeface="Arial"/>
                <a:cs typeface="Arial"/>
              </a:defRPr>
            </a:lvl1pPr>
          </a:lstStyle>
          <a:p>
            <a:r>
              <a:rPr lang="en-US" smtClean="0"/>
              <a:t>Click to edit Master title style</a:t>
            </a:r>
            <a:endParaRPr lang="en-US" dirty="0"/>
          </a:p>
        </p:txBody>
      </p:sp>
      <p:sp>
        <p:nvSpPr>
          <p:cNvPr id="13" name="Picture Placeholder 12"/>
          <p:cNvSpPr>
            <a:spLocks noGrp="1"/>
          </p:cNvSpPr>
          <p:nvPr>
            <p:ph type="pic" sz="quarter" idx="10"/>
          </p:nvPr>
        </p:nvSpPr>
        <p:spPr>
          <a:xfrm>
            <a:off x="7152218" y="1628800"/>
            <a:ext cx="4320380" cy="4176464"/>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289913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block caps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all">
                <a:solidFill>
                  <a:srgbClr val="09091E"/>
                </a:solidFill>
                <a:latin typeface="Arial"/>
                <a:cs typeface="Arial"/>
              </a:defRPr>
            </a:lvl1pPr>
          </a:lstStyle>
          <a:p>
            <a:r>
              <a:rPr lang="en-US"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21061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capitalised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none" baseline="0">
                <a:solidFill>
                  <a:srgbClr val="09091E"/>
                </a:solidFill>
                <a:latin typeface="Arial"/>
                <a:cs typeface="Arial"/>
              </a:defRPr>
            </a:lvl1pPr>
          </a:lstStyle>
          <a:p>
            <a:r>
              <a:rPr lang="en-US"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93782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all">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711205" y="2276872"/>
            <a:ext cx="5480807" cy="3672408"/>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8007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93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828800" y="3886200"/>
            <a:ext cx="8534400" cy="1752600"/>
          </a:xfrm>
          <a:prstGeom prst="rect">
            <a:avLst/>
          </a:prstGeom>
        </p:spPr>
        <p:txBody>
          <a:bodyPr/>
          <a:lstStyle>
            <a:lvl1pPr marL="0" indent="0" algn="ctr">
              <a:buFontTx/>
              <a:buNone/>
              <a:defRPr/>
            </a:lvl1pPr>
          </a:lstStyle>
          <a:p>
            <a:r>
              <a:rPr lang="en-GB"/>
              <a:t>Click to edit Master subtitle style</a:t>
            </a:r>
          </a:p>
        </p:txBody>
      </p:sp>
      <p:sp>
        <p:nvSpPr>
          <p:cNvPr id="5123" name="Rectangle 3"/>
          <p:cNvSpPr>
            <a:spLocks noGrp="1" noChangeArrowheads="1"/>
          </p:cNvSpPr>
          <p:nvPr>
            <p:ph type="ctrTitle"/>
          </p:nvPr>
        </p:nvSpPr>
        <p:spPr>
          <a:xfrm>
            <a:off x="914400" y="2130426"/>
            <a:ext cx="10363200" cy="1470025"/>
          </a:xfrm>
          <a:prstGeom prst="rect">
            <a:avLst/>
          </a:prstGeo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3573520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5380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026585" y="1905000"/>
            <a:ext cx="88159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528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35084" y="1905000"/>
            <a:ext cx="4307416"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3931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5767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1204" y="1676398"/>
            <a:ext cx="5285313"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711204" y="2514601"/>
            <a:ext cx="5285313"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6197601" y="1676398"/>
            <a:ext cx="5285313"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6197601" y="2514601"/>
            <a:ext cx="5285313"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6197600" y="609600"/>
            <a:ext cx="52832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41700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0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2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61976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2852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970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535084" y="1905000"/>
            <a:ext cx="43074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1928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26584" y="609600"/>
            <a:ext cx="9853083" cy="5562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1470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917731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5" y="1676400"/>
            <a:ext cx="10769596"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711205" y="2971800"/>
            <a:ext cx="10769596"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9672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block caps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2800" b="0" i="0" cap="all">
                <a:solidFill>
                  <a:srgbClr val="09091E"/>
                </a:solidFill>
                <a:latin typeface="Arial"/>
                <a:cs typeface="Aria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486577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capitalised titl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2800" b="0" i="0" cap="none" baseline="0">
                <a:solidFill>
                  <a:srgbClr val="09091E"/>
                </a:solidFill>
                <a:latin typeface="Arial"/>
                <a:cs typeface="Aria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515677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2800" b="0" i="0" cap="all">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711205" y="2276872"/>
            <a:ext cx="5480807" cy="3672408"/>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654027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2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61976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34059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572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7881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026585" y="1905000"/>
            <a:ext cx="88159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6910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35084" y="1905000"/>
            <a:ext cx="4307416"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0850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20187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3629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2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61976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60269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21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535084" y="1905000"/>
            <a:ext cx="43074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4137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26584" y="609600"/>
            <a:ext cx="9853083" cy="5562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04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76399"/>
            <a:ext cx="6815667"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711201" y="1676399"/>
            <a:ext cx="3909484"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38573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88083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5" y="1676400"/>
            <a:ext cx="10769596"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711205" y="2971800"/>
            <a:ext cx="10769596"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12750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C40556-10D4-4D2B-883B-535E18D923D5}" type="datetimeFigureOut">
              <a:rPr lang="en-GB" smtClean="0"/>
              <a:t>13/12/2018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1062945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40556-10D4-4D2B-883B-535E18D923D5}" type="datetimeFigureOut">
              <a:rPr lang="en-GB" smtClean="0"/>
              <a:t>13/12/2018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368266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40556-10D4-4D2B-883B-535E18D923D5}" type="datetimeFigureOut">
              <a:rPr lang="en-GB" smtClean="0"/>
              <a:t>13/12/2018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2597408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C40556-10D4-4D2B-883B-535E18D923D5}" type="datetimeFigureOut">
              <a:rPr lang="en-GB" smtClean="0"/>
              <a:t>13/12/2018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2280263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C40556-10D4-4D2B-883B-535E18D923D5}" type="datetimeFigureOut">
              <a:rPr lang="en-GB" smtClean="0"/>
              <a:t>13/12/2018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834462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C40556-10D4-4D2B-883B-535E18D923D5}" type="datetimeFigureOut">
              <a:rPr lang="en-GB" smtClean="0"/>
              <a:t>13/12/2018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864944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40556-10D4-4D2B-883B-535E18D923D5}" type="datetimeFigureOut">
              <a:rPr lang="en-GB" smtClean="0"/>
              <a:t>13/12/2018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3425156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40556-10D4-4D2B-883B-535E18D923D5}" type="datetimeFigureOut">
              <a:rPr lang="en-GB" smtClean="0"/>
              <a:t>13/12/2018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256303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7887696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40556-10D4-4D2B-883B-535E18D923D5}" type="datetimeFigureOut">
              <a:rPr lang="en-GB" smtClean="0"/>
              <a:t>13/12/2018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3941746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40556-10D4-4D2B-883B-535E18D923D5}" type="datetimeFigureOut">
              <a:rPr lang="en-GB" smtClean="0"/>
              <a:t>13/12/2018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22591851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40556-10D4-4D2B-883B-535E18D923D5}" type="datetimeFigureOut">
              <a:rPr lang="en-GB" smtClean="0"/>
              <a:t>13/12/2018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A502E-0325-4228-B62F-6C3E1AEA1FE1}" type="slidenum">
              <a:rPr lang="en-GB" smtClean="0"/>
              <a:t>‹#›</a:t>
            </a:fld>
            <a:endParaRPr lang="en-GB"/>
          </a:p>
        </p:txBody>
      </p:sp>
    </p:spTree>
    <p:extLst>
      <p:ext uri="{BB962C8B-B14F-4D97-AF65-F5344CB8AC3E}">
        <p14:creationId xmlns:p14="http://schemas.microsoft.com/office/powerpoint/2010/main" val="2637933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slide -capitalised titl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2800" b="0" i="0" cap="none" baseline="0">
                <a:solidFill>
                  <a:srgbClr val="09091E"/>
                </a:solidFill>
                <a:latin typeface="Arial"/>
                <a:cs typeface="Aria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3761089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90710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2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61976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02565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2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6197600" y="1676399"/>
            <a:ext cx="52832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6197600" y="609600"/>
            <a:ext cx="52832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38419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535084" y="1905000"/>
            <a:ext cx="43074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4170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26584" y="609600"/>
            <a:ext cx="9853083" cy="5562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6496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itle 17"/>
          <p:cNvSpPr>
            <a:spLocks noGrp="1"/>
          </p:cNvSpPr>
          <p:nvPr>
            <p:ph type="title"/>
          </p:nvPr>
        </p:nvSpPr>
        <p:spPr>
          <a:xfrm>
            <a:off x="719403" y="1916832"/>
            <a:ext cx="7680853" cy="1584176"/>
          </a:xfrm>
          <a:prstGeom prst="rect">
            <a:avLst/>
          </a:prstGeom>
        </p:spPr>
        <p:txBody>
          <a:bodyPr vert="horz" lIns="0" tIns="0" rIns="0" bIns="0" anchor="b" anchorCtr="0"/>
          <a:lstStyle>
            <a:lvl1pPr algn="l">
              <a:lnSpc>
                <a:spcPct val="100000"/>
              </a:lnSpc>
              <a:defRPr sz="2400" b="0" i="0" cap="all" baseline="0">
                <a:solidFill>
                  <a:srgbClr val="FFFFFF"/>
                </a:solidFill>
                <a:latin typeface="Arial"/>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89169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3642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 Block caps">
    <p:spTree>
      <p:nvGrpSpPr>
        <p:cNvPr id="1" name=""/>
        <p:cNvGrpSpPr/>
        <p:nvPr/>
      </p:nvGrpSpPr>
      <p:grpSpPr>
        <a:xfrm>
          <a:off x="0" y="0"/>
          <a:ext cx="0" cy="0"/>
          <a:chOff x="0" y="0"/>
          <a:chExt cx="0" cy="0"/>
        </a:xfrm>
      </p:grpSpPr>
      <p:sp>
        <p:nvSpPr>
          <p:cNvPr id="18" name="Title 17"/>
          <p:cNvSpPr>
            <a:spLocks noGrp="1"/>
          </p:cNvSpPr>
          <p:nvPr>
            <p:ph type="title"/>
          </p:nvPr>
        </p:nvSpPr>
        <p:spPr>
          <a:xfrm>
            <a:off x="719403" y="3573016"/>
            <a:ext cx="5472608" cy="2232248"/>
          </a:xfrm>
          <a:prstGeom prst="rect">
            <a:avLst/>
          </a:prstGeom>
        </p:spPr>
        <p:txBody>
          <a:bodyPr vert="horz" lIns="0" tIns="0" rIns="0" bIns="0" anchor="b" anchorCtr="0"/>
          <a:lstStyle>
            <a:lvl1pPr algn="l">
              <a:lnSpc>
                <a:spcPct val="100000"/>
              </a:lnSpc>
              <a:defRPr sz="2400" b="0" i="0" cap="all" baseline="0">
                <a:solidFill>
                  <a:srgbClr val="FFFFFF"/>
                </a:solidFill>
                <a:latin typeface="Arial"/>
                <a:cs typeface="Arial"/>
              </a:defRPr>
            </a:lvl1pPr>
          </a:lstStyle>
          <a:p>
            <a:r>
              <a:rPr lang="en-GB" dirty="0" smtClean="0"/>
              <a:t>Click to edit Master title style</a:t>
            </a:r>
            <a:endParaRPr lang="en-US" dirty="0"/>
          </a:p>
        </p:txBody>
      </p:sp>
      <p:sp>
        <p:nvSpPr>
          <p:cNvPr id="13" name="Picture Placeholder 12"/>
          <p:cNvSpPr>
            <a:spLocks noGrp="1"/>
          </p:cNvSpPr>
          <p:nvPr>
            <p:ph type="pic" sz="quarter" idx="10"/>
          </p:nvPr>
        </p:nvSpPr>
        <p:spPr>
          <a:xfrm>
            <a:off x="7152218" y="1628800"/>
            <a:ext cx="4320380" cy="4176464"/>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13798556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 capitalised words">
    <p:spTree>
      <p:nvGrpSpPr>
        <p:cNvPr id="1" name=""/>
        <p:cNvGrpSpPr/>
        <p:nvPr/>
      </p:nvGrpSpPr>
      <p:grpSpPr>
        <a:xfrm>
          <a:off x="0" y="0"/>
          <a:ext cx="0" cy="0"/>
          <a:chOff x="0" y="0"/>
          <a:chExt cx="0" cy="0"/>
        </a:xfrm>
      </p:grpSpPr>
      <p:sp>
        <p:nvSpPr>
          <p:cNvPr id="18" name="Title 17"/>
          <p:cNvSpPr>
            <a:spLocks noGrp="1"/>
          </p:cNvSpPr>
          <p:nvPr>
            <p:ph type="title"/>
          </p:nvPr>
        </p:nvSpPr>
        <p:spPr>
          <a:xfrm>
            <a:off x="719403" y="3573016"/>
            <a:ext cx="5472608" cy="2232248"/>
          </a:xfrm>
          <a:prstGeom prst="rect">
            <a:avLst/>
          </a:prstGeom>
        </p:spPr>
        <p:txBody>
          <a:bodyPr vert="horz" lIns="0" tIns="0" rIns="0" bIns="0" anchor="b" anchorCtr="0"/>
          <a:lstStyle>
            <a:lvl1pPr algn="l">
              <a:lnSpc>
                <a:spcPct val="100000"/>
              </a:lnSpc>
              <a:defRPr sz="2400" b="0" i="0" cap="none" baseline="0">
                <a:solidFill>
                  <a:srgbClr val="FFFFFF"/>
                </a:solidFill>
                <a:latin typeface="Arial"/>
                <a:cs typeface="Arial"/>
              </a:defRPr>
            </a:lvl1pPr>
          </a:lstStyle>
          <a:p>
            <a:r>
              <a:rPr lang="en-US" smtClean="0"/>
              <a:t>Click to edit Master title style</a:t>
            </a:r>
            <a:endParaRPr lang="en-US" dirty="0"/>
          </a:p>
        </p:txBody>
      </p:sp>
      <p:sp>
        <p:nvSpPr>
          <p:cNvPr id="13" name="Picture Placeholder 12"/>
          <p:cNvSpPr>
            <a:spLocks noGrp="1"/>
          </p:cNvSpPr>
          <p:nvPr>
            <p:ph type="pic" sz="quarter" idx="10"/>
          </p:nvPr>
        </p:nvSpPr>
        <p:spPr>
          <a:xfrm>
            <a:off x="7152218" y="1628800"/>
            <a:ext cx="4320380" cy="4176464"/>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152311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026585" y="1905000"/>
            <a:ext cx="8815916"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948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2334" y="609600"/>
            <a:ext cx="956733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026585" y="1905000"/>
            <a:ext cx="43053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35084" y="1905000"/>
            <a:ext cx="4307416"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3018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jpeg"/><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4.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711200" y="1370013"/>
            <a:ext cx="107696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pic>
        <p:nvPicPr>
          <p:cNvPr id="1027"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1200" y="260350"/>
            <a:ext cx="9921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2"/>
          <p:cNvSpPr txBox="1">
            <a:spLocks noChangeArrowheads="1"/>
          </p:cNvSpPr>
          <p:nvPr userDrawn="1"/>
        </p:nvSpPr>
        <p:spPr bwMode="auto">
          <a:xfrm>
            <a:off x="1774825" y="220663"/>
            <a:ext cx="412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400" dirty="0" smtClean="0">
                <a:solidFill>
                  <a:schemeClr val="tx2"/>
                </a:solidFill>
                <a:latin typeface="Garamond" panose="02020404030301010803" pitchFamily="18" charset="0"/>
              </a:rPr>
              <a:t>THE UNIVERSITY of EDINBURGH</a:t>
            </a:r>
          </a:p>
          <a:p>
            <a:pPr eaLnBrk="1" hangingPunct="1">
              <a:defRPr/>
            </a:pPr>
            <a:r>
              <a:rPr lang="en-GB" altLang="en-US" sz="1400" dirty="0" smtClean="0">
                <a:solidFill>
                  <a:schemeClr val="tx2"/>
                </a:solidFill>
                <a:latin typeface="Bookman Old Style" panose="02050604050505020204" pitchFamily="18" charset="0"/>
              </a:rPr>
              <a:t>Records Management Section</a:t>
            </a:r>
          </a:p>
        </p:txBody>
      </p:sp>
      <p:sp>
        <p:nvSpPr>
          <p:cNvPr id="1029" name="TextBox 3"/>
          <p:cNvSpPr txBox="1">
            <a:spLocks noChangeArrowheads="1"/>
          </p:cNvSpPr>
          <p:nvPr userDrawn="1"/>
        </p:nvSpPr>
        <p:spPr bwMode="auto">
          <a:xfrm>
            <a:off x="1774825" y="744538"/>
            <a:ext cx="5281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200" dirty="0" smtClean="0">
                <a:latin typeface="Arial Narrow" panose="020B0606020202030204" pitchFamily="34" charset="0"/>
              </a:rPr>
              <a:t>Supporting the University’s compliance with information legislation </a:t>
            </a:r>
            <a:br>
              <a:rPr lang="en-GB" altLang="en-US" sz="1200" dirty="0" smtClean="0">
                <a:latin typeface="Arial Narrow" panose="020B0606020202030204" pitchFamily="34" charset="0"/>
              </a:rPr>
            </a:br>
            <a:r>
              <a:rPr lang="en-GB" altLang="en-US" sz="1200" dirty="0" smtClean="0">
                <a:latin typeface="Arial Narrow" panose="020B0606020202030204" pitchFamily="34" charset="0"/>
              </a:rPr>
              <a:t>&amp; the implementation of records management best practice</a:t>
            </a:r>
            <a:endParaRPr lang="en-GB" altLang="en-US" sz="1400" dirty="0" smtClean="0">
              <a:latin typeface="Arial Narrow" panose="020B0606020202030204" pitchFamily="34" charset="0"/>
            </a:endParaRPr>
          </a:p>
        </p:txBody>
      </p:sp>
      <p:sp>
        <p:nvSpPr>
          <p:cNvPr id="1030" name="TextBox 4"/>
          <p:cNvSpPr txBox="1">
            <a:spLocks noChangeArrowheads="1"/>
          </p:cNvSpPr>
          <p:nvPr userDrawn="1"/>
        </p:nvSpPr>
        <p:spPr bwMode="auto">
          <a:xfrm>
            <a:off x="347663" y="6381750"/>
            <a:ext cx="11145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GB" altLang="en-US" sz="1200" b="1" i="1" smtClean="0">
                <a:latin typeface="Arial Narrow" panose="020B0606020202030204" pitchFamily="34" charset="0"/>
              </a:rPr>
              <a:t>The mission of our University is the creation, dissemination and curation of knowledge</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83" r:id="rId16"/>
    <p:sldLayoutId id="2147483684" r:id="rId17"/>
  </p:sldLayoutIdLst>
  <p:timing>
    <p:tnLst>
      <p:par>
        <p:cTn id="1" dur="indefinite" restart="never" nodeType="tmRoot"/>
      </p:par>
    </p:tnLst>
  </p:timing>
  <p:hf sldNum="0" hdr="0" dt="0"/>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panose="020B0604020202020204" pitchFamily="34"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panose="020B0604020202020204" pitchFamily="34"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panose="020B0604020202020204" pitchFamily="34"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panose="020B0604020202020204" pitchFamily="34"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091E"/>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711200" y="1122363"/>
            <a:ext cx="10769600" cy="3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descr="UoE_Horizontal Logo_White.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200" y="247650"/>
            <a:ext cx="54800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1200" y="6237288"/>
            <a:ext cx="107696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0" name="TextBox 1"/>
          <p:cNvSpPr txBox="1">
            <a:spLocks noChangeArrowheads="1"/>
          </p:cNvSpPr>
          <p:nvPr userDrawn="1"/>
        </p:nvSpPr>
        <p:spPr bwMode="auto">
          <a:xfrm>
            <a:off x="711200" y="2349500"/>
            <a:ext cx="701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GB" altLang="en-US" sz="2400" smtClean="0">
              <a:solidFill>
                <a:prstClr val="white"/>
              </a:solidFill>
            </a:endParaRPr>
          </a:p>
          <a:p>
            <a:pPr>
              <a:defRPr/>
            </a:pPr>
            <a:endParaRPr lang="en-GB" altLang="en-US" sz="2400" smtClean="0">
              <a:solidFill>
                <a:prstClr val="white"/>
              </a:solidFill>
            </a:endParaRPr>
          </a:p>
          <a:p>
            <a:pPr>
              <a:defRPr/>
            </a:pPr>
            <a:endParaRPr lang="en-GB" altLang="en-US" sz="2400" smtClean="0">
              <a:solidFill>
                <a:prstClr val="white"/>
              </a:solidFill>
            </a:endParaRPr>
          </a:p>
        </p:txBody>
      </p:sp>
      <p:pic>
        <p:nvPicPr>
          <p:cNvPr id="2"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32688" y="6237288"/>
            <a:ext cx="4324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00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711200" y="1122363"/>
            <a:ext cx="10769600" cy="3175"/>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11200" y="6237288"/>
            <a:ext cx="107696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pic>
        <p:nvPicPr>
          <p:cNvPr id="3076" name="Picture 12" descr="UoE_Horizontal Logo_CMYK.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11200" y="247650"/>
            <a:ext cx="54800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3" descr="Influencing the world_PPT_282.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80350" y="6381750"/>
            <a:ext cx="3600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6070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711200" y="1122364"/>
            <a:ext cx="10769600" cy="3175"/>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11200" y="6237289"/>
            <a:ext cx="107696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pic>
        <p:nvPicPr>
          <p:cNvPr id="2052" name="Picture 12" descr="UoE_Horizontal Logo_CMYK.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1201" y="247650"/>
            <a:ext cx="4808736"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Influencing the world_PPT_282.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880352" y="6381751"/>
            <a:ext cx="3600449"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8333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a:off x="711200" y="1122364"/>
            <a:ext cx="10769600" cy="3175"/>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11200" y="6237289"/>
            <a:ext cx="107696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pic>
        <p:nvPicPr>
          <p:cNvPr id="9" name="Picture 12" descr="UoE_Horizontal Logo_CMYK.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1201" y="247650"/>
            <a:ext cx="4808736"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Influencing the world_PPT_282.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880352" y="6381751"/>
            <a:ext cx="3600449"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9362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9091E"/>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711200" y="1122364"/>
            <a:ext cx="10769600" cy="3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descr="UoE_Horizontal Logo_White.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201" y="247650"/>
            <a:ext cx="502476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1200" y="6237289"/>
            <a:ext cx="107696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0" name="TextBox 1"/>
          <p:cNvSpPr txBox="1">
            <a:spLocks noChangeArrowheads="1"/>
          </p:cNvSpPr>
          <p:nvPr userDrawn="1"/>
        </p:nvSpPr>
        <p:spPr bwMode="auto">
          <a:xfrm>
            <a:off x="711201" y="2349500"/>
            <a:ext cx="7016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GB" altLang="en-US" sz="2400" smtClean="0">
              <a:solidFill>
                <a:prstClr val="white"/>
              </a:solidFill>
            </a:endParaRPr>
          </a:p>
          <a:p>
            <a:pPr>
              <a:defRPr/>
            </a:pPr>
            <a:endParaRPr lang="en-GB" altLang="en-US" sz="2400" smtClean="0">
              <a:solidFill>
                <a:prstClr val="white"/>
              </a:solidFill>
            </a:endParaRPr>
          </a:p>
          <a:p>
            <a:pPr>
              <a:defRPr/>
            </a:pPr>
            <a:endParaRPr lang="en-GB" altLang="en-US" sz="2400" smtClean="0">
              <a:solidFill>
                <a:prstClr val="white"/>
              </a:solidFill>
            </a:endParaRPr>
          </a:p>
        </p:txBody>
      </p:sp>
      <p:pic>
        <p:nvPicPr>
          <p:cNvPr id="2"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33218" y="6237289"/>
            <a:ext cx="4324349"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85873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ac.uk/records-management/training/data-protection" TargetMode="External"/><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ac.uk/schools-departments/records-management-section/freedom-of-information/guidance-policies/creating-records" TargetMode="External"/><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hyperlink" Target="http://www.ed.ac.uk/records-management/records-management/staff-guidance/retention-schedules" TargetMode="External"/><Relationship Id="rId2" Type="http://schemas.openxmlformats.org/officeDocument/2006/relationships/notesSlide" Target="../notesSlides/notesSlide17.xml"/><Relationship Id="rId1" Type="http://schemas.openxmlformats.org/officeDocument/2006/relationships/slideLayout" Target="../slideLayouts/slideLayout65.xml"/><Relationship Id="rId4" Type="http://schemas.openxmlformats.org/officeDocument/2006/relationships/hyperlink" Target="https://www.ed.ac.uk/records-management/guidance/records/reten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5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hyperlink" Target="mailto:recordsmanagement@ed.ac.uk" TargetMode="External"/><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hyperlink" Target="mailto:recordsmanagement@ed.ac.uk" TargetMode="External"/><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hyperlink" Target="http://www.ed.ac.uk/records-management/foi-practitioners" TargetMode="External"/><Relationship Id="rId2" Type="http://schemas.openxmlformats.org/officeDocument/2006/relationships/notesSlide" Target="../notesSlides/notesSlide34.xml"/><Relationship Id="rId1" Type="http://schemas.openxmlformats.org/officeDocument/2006/relationships/slideLayout" Target="../slideLayouts/slideLayout63.xml"/><Relationship Id="rId5" Type="http://schemas.openxmlformats.org/officeDocument/2006/relationships/hyperlink" Target="mailto:recordsmanagement@ed.ac.uk" TargetMode="External"/><Relationship Id="rId4" Type="http://schemas.openxmlformats.org/officeDocument/2006/relationships/hyperlink" Target="https://www.ed.ac.uk/records-managemen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hyperlink" Target="http://breachwatch.com/wp-content/uploads/2012/08/2012-06-Belfast-Health-and-Social-Care-Trust-MPN.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0" y="1377222"/>
            <a:ext cx="7344618" cy="2232025"/>
          </a:xfrm>
        </p:spPr>
        <p:txBody>
          <a:bodyPr/>
          <a:lstStyle/>
          <a:p>
            <a:pPr>
              <a:defRPr/>
            </a:pPr>
            <a:r>
              <a:rPr lang="en-GB" dirty="0" smtClean="0"/>
              <a:t>Managing information to make life easier:</a:t>
            </a:r>
            <a:br>
              <a:rPr lang="en-GB" dirty="0" smtClean="0"/>
            </a:br>
            <a:r>
              <a:rPr lang="en-GB" dirty="0" smtClean="0"/>
              <a:t>An introduction to records management</a:t>
            </a:r>
            <a:endParaRPr lang="en-GB" dirty="0"/>
          </a:p>
        </p:txBody>
      </p:sp>
    </p:spTree>
    <p:extLst>
      <p:ext uri="{BB962C8B-B14F-4D97-AF65-F5344CB8AC3E}">
        <p14:creationId xmlns:p14="http://schemas.microsoft.com/office/powerpoint/2010/main" val="367560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Data protection law</a:t>
            </a:r>
            <a:endParaRPr lang="en-GB" sz="2800"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GB" sz="2000" dirty="0" smtClean="0"/>
              <a:t>When collecting personal data, provide a privacy notice detailing how data are used, with whom they are shared, and the retention period</a:t>
            </a:r>
          </a:p>
          <a:p>
            <a:pPr marL="457200" indent="-457200">
              <a:buFont typeface="+mj-lt"/>
              <a:buAutoNum type="arabicPeriod"/>
            </a:pPr>
            <a:r>
              <a:rPr lang="en-GB" sz="2000" dirty="0" smtClean="0"/>
              <a:t>If someone asks to see information the University holds about them or queries our use of information about them, contact your local Information Practitioner ASAP</a:t>
            </a:r>
          </a:p>
          <a:p>
            <a:pPr marL="457200" indent="-457200">
              <a:buFont typeface="+mj-lt"/>
              <a:buAutoNum type="arabicPeriod"/>
            </a:pPr>
            <a:r>
              <a:rPr lang="en-GB" sz="2000" dirty="0" smtClean="0"/>
              <a:t>Keep personal data securely, e.g. use strong passwords, encrypt data not held on University networks, and ensure you send emails to the correct recipient</a:t>
            </a:r>
          </a:p>
          <a:p>
            <a:pPr marL="457200" indent="-457200">
              <a:buFont typeface="+mj-lt"/>
              <a:buAutoNum type="arabicPeriod"/>
            </a:pPr>
            <a:r>
              <a:rPr lang="en-GB" sz="2000" dirty="0" smtClean="0"/>
              <a:t>Always do a privacy impact assessment when you plan a new project or review an existing process so privacy requirements can be met by design</a:t>
            </a:r>
          </a:p>
          <a:p>
            <a:pPr marL="457200" indent="-457200">
              <a:buFont typeface="+mj-lt"/>
              <a:buAutoNum type="arabicPeriod"/>
            </a:pPr>
            <a:r>
              <a:rPr lang="en-GB" sz="2000" dirty="0" smtClean="0"/>
              <a:t>Do not keep personal data longer than necessary; refer to the relevant retention schedule</a:t>
            </a:r>
          </a:p>
          <a:p>
            <a:pPr marL="0" indent="0">
              <a:buNone/>
            </a:pPr>
            <a:endParaRPr lang="en-GB" sz="1100" dirty="0"/>
          </a:p>
          <a:p>
            <a:pPr marL="0" indent="0">
              <a:buNone/>
            </a:pPr>
            <a:r>
              <a:rPr lang="en-GB" dirty="0" smtClean="0"/>
              <a:t>Find out more, complete the mandatory </a:t>
            </a:r>
            <a:r>
              <a:rPr lang="en-GB" dirty="0" smtClean="0">
                <a:hlinkClick r:id="rId3"/>
              </a:rPr>
              <a:t>data </a:t>
            </a:r>
            <a:r>
              <a:rPr lang="en-GB" dirty="0">
                <a:hlinkClick r:id="rId3"/>
              </a:rPr>
              <a:t>protection training</a:t>
            </a:r>
            <a:r>
              <a:rPr lang="en-GB" dirty="0"/>
              <a:t> for </a:t>
            </a:r>
            <a:r>
              <a:rPr lang="en-GB" dirty="0" smtClean="0"/>
              <a:t>staff</a:t>
            </a:r>
            <a:endParaRPr lang="en-GB" dirty="0"/>
          </a:p>
        </p:txBody>
      </p:sp>
    </p:spTree>
    <p:extLst>
      <p:ext uri="{BB962C8B-B14F-4D97-AF65-F5344CB8AC3E}">
        <p14:creationId xmlns:p14="http://schemas.microsoft.com/office/powerpoint/2010/main" val="307747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767408" y="1300853"/>
            <a:ext cx="6121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Relevant legislation and regulations</a:t>
            </a:r>
          </a:p>
        </p:txBody>
      </p:sp>
      <p:sp>
        <p:nvSpPr>
          <p:cNvPr id="3" name="Content Placeholder 2"/>
          <p:cNvSpPr>
            <a:spLocks noGrp="1"/>
          </p:cNvSpPr>
          <p:nvPr>
            <p:ph idx="1"/>
          </p:nvPr>
        </p:nvSpPr>
        <p:spPr>
          <a:xfrm>
            <a:off x="767408" y="1844824"/>
            <a:ext cx="10657183" cy="4110930"/>
          </a:xfrm>
        </p:spPr>
        <p:txBody>
          <a:bodyPr>
            <a:normAutofit lnSpcReduction="10000"/>
          </a:bodyPr>
          <a:lstStyle/>
          <a:p>
            <a:pPr marL="0" indent="0">
              <a:buFont typeface="Arial" panose="020B0604020202020204" pitchFamily="34" charset="0"/>
              <a:buNone/>
              <a:defRPr/>
            </a:pPr>
            <a:r>
              <a:rPr lang="en-GB" sz="2400" dirty="0" smtClean="0">
                <a:latin typeface="Arial" panose="020B0604020202020204" pitchFamily="34" charset="0"/>
                <a:cs typeface="Arial" panose="020B0604020202020204" pitchFamily="34" charset="0"/>
              </a:rPr>
              <a:t>Includes…</a:t>
            </a:r>
          </a:p>
          <a:p>
            <a:pPr>
              <a:defRPr/>
            </a:pPr>
            <a:r>
              <a:rPr lang="en-GB" sz="2400" dirty="0" smtClean="0">
                <a:latin typeface="Arial" panose="020B0604020202020204" pitchFamily="34" charset="0"/>
                <a:cs typeface="Arial" panose="020B0604020202020204" pitchFamily="34" charset="0"/>
              </a:rPr>
              <a:t>Research Council funding requirements, e.g. </a:t>
            </a:r>
          </a:p>
          <a:p>
            <a:pPr lvl="1">
              <a:defRPr/>
            </a:pPr>
            <a:r>
              <a:rPr lang="en-GB" sz="2000" dirty="0">
                <a:solidFill>
                  <a:schemeClr val="tx2"/>
                </a:solidFill>
                <a:latin typeface="Arial" panose="020B0604020202020204" pitchFamily="34" charset="0"/>
                <a:cs typeface="Arial" panose="020B0604020202020204" pitchFamily="34" charset="0"/>
              </a:rPr>
              <a:t>Reporting requirements</a:t>
            </a:r>
          </a:p>
          <a:p>
            <a:pPr lvl="1">
              <a:defRPr/>
            </a:pPr>
            <a:r>
              <a:rPr lang="en-GB" sz="2000" dirty="0">
                <a:solidFill>
                  <a:schemeClr val="tx2"/>
                </a:solidFill>
                <a:latin typeface="Arial" panose="020B0604020202020204" pitchFamily="34" charset="0"/>
                <a:cs typeface="Arial" panose="020B0604020202020204" pitchFamily="34" charset="0"/>
              </a:rPr>
              <a:t>Concerning the management of research data</a:t>
            </a:r>
          </a:p>
          <a:p>
            <a:pPr>
              <a:defRPr/>
            </a:pPr>
            <a:r>
              <a:rPr lang="en-GB" sz="2400" dirty="0" smtClean="0">
                <a:latin typeface="Arial" panose="020B0604020202020204" pitchFamily="34" charset="0"/>
                <a:cs typeface="Arial" panose="020B0604020202020204" pitchFamily="34" charset="0"/>
              </a:rPr>
              <a:t>Financial legislation and regulations, e.g.</a:t>
            </a:r>
          </a:p>
          <a:p>
            <a:pPr lvl="1">
              <a:defRPr/>
            </a:pPr>
            <a:r>
              <a:rPr lang="en-GB" sz="2000" dirty="0">
                <a:solidFill>
                  <a:schemeClr val="tx2"/>
                </a:solidFill>
                <a:latin typeface="Arial" panose="020B0604020202020204" pitchFamily="34" charset="0"/>
                <a:cs typeface="Arial" panose="020B0604020202020204" pitchFamily="34" charset="0"/>
              </a:rPr>
              <a:t>Taxes Management Act 1970</a:t>
            </a:r>
          </a:p>
          <a:p>
            <a:pPr>
              <a:defRPr/>
            </a:pPr>
            <a:r>
              <a:rPr lang="en-GB" sz="2400" dirty="0" smtClean="0">
                <a:latin typeface="Arial" panose="020B0604020202020204" pitchFamily="34" charset="0"/>
                <a:cs typeface="Arial" panose="020B0604020202020204" pitchFamily="34" charset="0"/>
              </a:rPr>
              <a:t>Employment legislation and regulations, e.g.</a:t>
            </a:r>
          </a:p>
          <a:p>
            <a:pPr lvl="1">
              <a:defRPr/>
            </a:pPr>
            <a:r>
              <a:rPr lang="en-GB" sz="2000" dirty="0">
                <a:solidFill>
                  <a:schemeClr val="tx2"/>
                </a:solidFill>
                <a:latin typeface="Arial" panose="020B0604020202020204" pitchFamily="34" charset="0"/>
                <a:cs typeface="Arial" panose="020B0604020202020204" pitchFamily="34" charset="0"/>
              </a:rPr>
              <a:t>Sex Discrimination Act 1975</a:t>
            </a:r>
          </a:p>
          <a:p>
            <a:pPr lvl="1">
              <a:defRPr/>
            </a:pPr>
            <a:r>
              <a:rPr lang="en-GB" sz="2000" dirty="0">
                <a:solidFill>
                  <a:schemeClr val="tx2"/>
                </a:solidFill>
                <a:latin typeface="Arial" panose="020B0604020202020204" pitchFamily="34" charset="0"/>
                <a:cs typeface="Arial" panose="020B0604020202020204" pitchFamily="34" charset="0"/>
              </a:rPr>
              <a:t>Disability Discrimination Act 1995</a:t>
            </a:r>
          </a:p>
          <a:p>
            <a:pPr>
              <a:defRPr/>
            </a:pPr>
            <a:r>
              <a:rPr lang="en-GB" sz="2400" dirty="0" smtClean="0">
                <a:latin typeface="Arial" panose="020B0604020202020204" pitchFamily="34" charset="0"/>
                <a:cs typeface="Arial" panose="020B0604020202020204" pitchFamily="34" charset="0"/>
              </a:rPr>
              <a:t>Health and safety legislation and regulations, e.g. </a:t>
            </a:r>
          </a:p>
          <a:p>
            <a:pPr lvl="1">
              <a:defRPr/>
            </a:pPr>
            <a:r>
              <a:rPr lang="en-GB" sz="2000" dirty="0">
                <a:solidFill>
                  <a:schemeClr val="tx2"/>
                </a:solidFill>
                <a:latin typeface="Arial" panose="020B0604020202020204" pitchFamily="34" charset="0"/>
                <a:cs typeface="Arial" panose="020B0604020202020204" pitchFamily="34" charset="0"/>
              </a:rPr>
              <a:t>Health and Safety at Work Act </a:t>
            </a:r>
            <a:r>
              <a:rPr lang="en-GB" sz="2000" dirty="0" smtClean="0">
                <a:solidFill>
                  <a:schemeClr val="tx2"/>
                </a:solidFill>
                <a:latin typeface="Arial" panose="020B0604020202020204" pitchFamily="34" charset="0"/>
                <a:cs typeface="Arial" panose="020B0604020202020204" pitchFamily="34" charset="0"/>
              </a:rPr>
              <a:t>1974</a:t>
            </a:r>
            <a:endParaRPr lang="en-GB" sz="20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000" dirty="0" smtClean="0">
                <a:latin typeface="Arial" panose="020B0604020202020204" pitchFamily="34" charset="0"/>
                <a:cs typeface="Arial" panose="020B0604020202020204" pitchFamily="34" charset="0"/>
              </a:rPr>
              <a:t>Records management good practice for all</a:t>
            </a:r>
            <a:endParaRPr lang="en-GB"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55145" y="1230736"/>
            <a:ext cx="5329238"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Creating records</a:t>
            </a:r>
          </a:p>
        </p:txBody>
      </p:sp>
      <p:sp>
        <p:nvSpPr>
          <p:cNvPr id="27651" name="Rectangle 3"/>
          <p:cNvSpPr>
            <a:spLocks noGrp="1" noChangeArrowheads="1"/>
          </p:cNvSpPr>
          <p:nvPr>
            <p:ph idx="1"/>
          </p:nvPr>
        </p:nvSpPr>
        <p:spPr bwMode="auto">
          <a:xfrm>
            <a:off x="911424" y="1855404"/>
            <a:ext cx="6321211" cy="40938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Consider the purpose of the record</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Ensure that the record fulfils its purpose</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Do not create records unnecessarily</a:t>
            </a: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Document the University’s activities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Be sure of the facts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Provide evidence</a:t>
            </a: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Is it about an identifiable, living individual?</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Ensure that the information is relevant, accurate and not excessive</a:t>
            </a:r>
            <a:endParaRPr lang="en-GB" altLang="en-US" sz="2400" dirty="0">
              <a:latin typeface="Arial" panose="020B0604020202020204" pitchFamily="34" charset="0"/>
              <a:ea typeface="ＭＳ Ｐゴシック" panose="020B0600070205080204" pitchFamily="34" charset="-128"/>
              <a:cs typeface="Arial" panose="020B0604020202020204" pitchFamily="34" charset="0"/>
              <a:hlinkClick r:id="rId3"/>
            </a:endParaRPr>
          </a:p>
        </p:txBody>
      </p:sp>
      <p:grpSp>
        <p:nvGrpSpPr>
          <p:cNvPr id="2" name="Group 1"/>
          <p:cNvGrpSpPr/>
          <p:nvPr/>
        </p:nvGrpSpPr>
        <p:grpSpPr>
          <a:xfrm>
            <a:off x="7176120" y="1412776"/>
            <a:ext cx="4189482" cy="2797732"/>
            <a:chOff x="7234084" y="1855404"/>
            <a:chExt cx="4189482" cy="2797732"/>
          </a:xfrm>
        </p:grpSpPr>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34084" y="1855404"/>
              <a:ext cx="4189482" cy="27977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45407" y="4419613"/>
              <a:ext cx="2576710" cy="233523"/>
            </a:xfrm>
            <a:prstGeom prst="rect">
              <a:avLst/>
            </a:prstGeom>
          </p:spPr>
          <p:txBody>
            <a:bodyPr wrap="square">
              <a:normAutofit fontScale="55000" lnSpcReduction="20000"/>
            </a:bodyPr>
            <a:lstStyle/>
            <a:p>
              <a:pPr algn="r">
                <a:lnSpc>
                  <a:spcPct val="107000"/>
                </a:lnSpc>
                <a:spcAft>
                  <a:spcPts val="800"/>
                </a:spcAft>
              </a:pPr>
              <a:r>
                <a:rPr lang="en-GB" i="1" dirty="0">
                  <a:solidFill>
                    <a:srgbClr val="FFFFFF"/>
                  </a:solidFill>
                  <a:ea typeface="Calibri" panose="020F0502020204030204" pitchFamily="34" charset="0"/>
                  <a:cs typeface="Times New Roman" panose="02020603050405020304" pitchFamily="18" charset="0"/>
                </a:rPr>
                <a:t>Image: ©iStock.com/</a:t>
              </a:r>
              <a:r>
                <a:rPr lang="en-GB" i="1" dirty="0" err="1">
                  <a:solidFill>
                    <a:srgbClr val="FFFFFF"/>
                  </a:solidFill>
                  <a:ea typeface="Calibri" panose="020F0502020204030204" pitchFamily="34" charset="0"/>
                  <a:cs typeface="Times New Roman" panose="02020603050405020304" pitchFamily="18" charset="0"/>
                </a:rPr>
                <a:t>skynesher</a:t>
              </a:r>
              <a:endParaRPr lang="en-GB" i="1" dirty="0">
                <a:solidFill>
                  <a:srgbClr val="FFFFFF"/>
                </a:solidFill>
                <a:ea typeface="Calibri" panose="020F0502020204030204" pitchFamily="34" charset="0"/>
                <a:cs typeface="Times New Roman" panose="02020603050405020304" pitchFamily="18"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5447928" y="1341710"/>
            <a:ext cx="53292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Organising records</a:t>
            </a:r>
          </a:p>
        </p:txBody>
      </p:sp>
      <p:sp>
        <p:nvSpPr>
          <p:cNvPr id="29699" name="Rectangle 3"/>
          <p:cNvSpPr>
            <a:spLocks noGrp="1" noChangeArrowheads="1"/>
          </p:cNvSpPr>
          <p:nvPr>
            <p:ph idx="1"/>
          </p:nvPr>
        </p:nvSpPr>
        <p:spPr bwMode="auto">
          <a:xfrm>
            <a:off x="5375920" y="2057672"/>
            <a:ext cx="6049318" cy="4179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Create files</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Containing information on the same issues/ responsibility/ transaction</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Designate a single, lead file or ‘golden’ copy</a:t>
            </a:r>
          </a:p>
          <a:p>
            <a:pPr>
              <a:lnSpc>
                <a:spcPct val="80000"/>
              </a:lnSpc>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Storage of records</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Accessible to all relevant staff</a:t>
            </a:r>
          </a:p>
          <a:p>
            <a:pPr>
              <a:lnSpc>
                <a:spcPct val="80000"/>
              </a:lnSpc>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Format – paper, electronic, microfilm, etc.</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Irrespective of the format, use the same records management principles</a:t>
            </a:r>
          </a:p>
          <a:p>
            <a:pPr marL="457200" lvl="1" indent="0">
              <a:lnSpc>
                <a:spcPct val="90000"/>
              </a:lnSpc>
              <a:buNone/>
            </a:pPr>
            <a:endParaRPr lang="en-GB" alt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 name="Group 1"/>
          <p:cNvGrpSpPr/>
          <p:nvPr/>
        </p:nvGrpSpPr>
        <p:grpSpPr>
          <a:xfrm>
            <a:off x="840711" y="1916832"/>
            <a:ext cx="4607217" cy="3456384"/>
            <a:chOff x="768703" y="1700809"/>
            <a:chExt cx="4607217" cy="3456384"/>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703" y="1700809"/>
              <a:ext cx="4605922"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99210" y="4920470"/>
              <a:ext cx="2576710" cy="233523"/>
            </a:xfrm>
            <a:prstGeom prst="rect">
              <a:avLst/>
            </a:prstGeom>
          </p:spPr>
          <p:txBody>
            <a:bodyPr wrap="square">
              <a:normAutofit fontScale="55000" lnSpcReduction="20000"/>
            </a:bodyPr>
            <a:lstStyle/>
            <a:p>
              <a:pPr algn="r">
                <a:lnSpc>
                  <a:spcPct val="107000"/>
                </a:lnSpc>
                <a:spcAft>
                  <a:spcPts val="800"/>
                </a:spcAft>
              </a:pPr>
              <a:r>
                <a:rPr lang="en-GB" i="1" dirty="0">
                  <a:solidFill>
                    <a:schemeClr val="bg1">
                      <a:lumMod val="75000"/>
                    </a:schemeClr>
                  </a:solidFill>
                  <a:ea typeface="Calibri" panose="020F0502020204030204" pitchFamily="34" charset="0"/>
                  <a:cs typeface="Times New Roman" panose="02020603050405020304" pitchFamily="18" charset="0"/>
                </a:rPr>
                <a:t>Image: ©iStock.com/hh5800</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6752"/>
            <a:ext cx="10515600" cy="493936"/>
          </a:xfrm>
        </p:spPr>
        <p:txBody>
          <a:bodyPr>
            <a:noAutofit/>
          </a:bodyPr>
          <a:lstStyle/>
          <a:p>
            <a:r>
              <a:rPr lang="en-GB" sz="2400" b="1" dirty="0" smtClean="0">
                <a:latin typeface="Arial" panose="020B0604020202020204" pitchFamily="34" charset="0"/>
                <a:cs typeface="Arial" panose="020B0604020202020204" pitchFamily="34" charset="0"/>
              </a:rPr>
              <a:t>What to file</a:t>
            </a:r>
            <a:endParaRPr lang="en-GB" sz="24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4249688" cy="4351338"/>
          </a:xfrm>
        </p:spPr>
        <p:txBody>
          <a:bodyPr numCol="1">
            <a:normAutofit/>
          </a:bodyPr>
          <a:lstStyle/>
          <a:p>
            <a:pPr marL="0" indent="0">
              <a:buNone/>
            </a:pPr>
            <a:r>
              <a:rPr lang="en-GB" sz="2400" dirty="0" smtClean="0">
                <a:latin typeface="Arial" panose="020B0604020202020204" pitchFamily="34" charset="0"/>
                <a:cs typeface="Arial" panose="020B0604020202020204" pitchFamily="34" charset="0"/>
              </a:rPr>
              <a:t>The general rule:</a:t>
            </a:r>
          </a:p>
          <a:p>
            <a:pPr marL="0" indent="0">
              <a:buNone/>
            </a:pPr>
            <a:r>
              <a:rPr lang="en-GB" sz="2000" i="1" dirty="0" smtClean="0">
                <a:solidFill>
                  <a:schemeClr val="accent1"/>
                </a:solidFill>
                <a:latin typeface="Arial" panose="020B0604020202020204" pitchFamily="34" charset="0"/>
                <a:cs typeface="Arial" panose="020B0604020202020204" pitchFamily="34" charset="0"/>
              </a:rPr>
              <a:t>If a record relates to the thing that you are primarily responsible for, it is a function of the University and needed by you or others for more than six months then the record should be filed so that it is accessible</a:t>
            </a:r>
            <a:endParaRPr lang="en-GB" sz="2400" dirty="0" smtClean="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5087888" y="1825625"/>
            <a:ext cx="6265912" cy="4351338"/>
          </a:xfrm>
        </p:spPr>
        <p:txBody>
          <a:bodyPr>
            <a:normAutofit/>
          </a:bodyPr>
          <a:lstStyle/>
          <a:p>
            <a:pPr marL="0" indent="0">
              <a:buNone/>
            </a:pP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should </a:t>
            </a:r>
            <a:r>
              <a:rPr lang="en-GB" sz="2400" dirty="0" smtClean="0">
                <a:latin typeface="Arial" panose="020B0604020202020204" pitchFamily="34" charset="0"/>
                <a:cs typeface="Arial" panose="020B0604020202020204" pitchFamily="34" charset="0"/>
              </a:rPr>
              <a:t>normally file </a:t>
            </a:r>
            <a:r>
              <a:rPr lang="en-GB" sz="2400" dirty="0">
                <a:latin typeface="Arial" panose="020B0604020202020204" pitchFamily="34" charset="0"/>
                <a:cs typeface="Arial" panose="020B0604020202020204" pitchFamily="34" charset="0"/>
              </a:rPr>
              <a:t>records that:</a:t>
            </a:r>
          </a:p>
          <a:p>
            <a:r>
              <a:rPr lang="en-GB" sz="2000" dirty="0">
                <a:latin typeface="Arial" panose="020B0604020202020204" pitchFamily="34" charset="0"/>
                <a:cs typeface="Arial" panose="020B0604020202020204" pitchFamily="34" charset="0"/>
              </a:rPr>
              <a:t>Show the reasons why something has been accepted or rejected or why something has been done or not done</a:t>
            </a:r>
          </a:p>
          <a:p>
            <a:r>
              <a:rPr lang="en-GB" sz="2000" dirty="0">
                <a:latin typeface="Arial" panose="020B0604020202020204" pitchFamily="34" charset="0"/>
                <a:cs typeface="Arial" panose="020B0604020202020204" pitchFamily="34" charset="0"/>
              </a:rPr>
              <a:t>Show who was involved </a:t>
            </a:r>
            <a:r>
              <a:rPr lang="en-GB" sz="2000" dirty="0" smtClean="0">
                <a:latin typeface="Arial" panose="020B0604020202020204" pitchFamily="34" charset="0"/>
                <a:cs typeface="Arial" panose="020B0604020202020204" pitchFamily="34" charset="0"/>
              </a:rPr>
              <a:t>in </a:t>
            </a:r>
            <a:r>
              <a:rPr lang="en-GB" sz="2000" dirty="0">
                <a:latin typeface="Arial" panose="020B0604020202020204" pitchFamily="34" charset="0"/>
                <a:cs typeface="Arial" panose="020B0604020202020204" pitchFamily="34" charset="0"/>
              </a:rPr>
              <a:t>decision-making</a:t>
            </a:r>
          </a:p>
          <a:p>
            <a:r>
              <a:rPr lang="en-GB" sz="2000" dirty="0">
                <a:latin typeface="Arial" panose="020B0604020202020204" pitchFamily="34" charset="0"/>
                <a:cs typeface="Arial" panose="020B0604020202020204" pitchFamily="34" charset="0"/>
              </a:rPr>
              <a:t>Contain financial papers or statistics relating to your role’s activities</a:t>
            </a:r>
          </a:p>
          <a:p>
            <a:r>
              <a:rPr lang="en-GB" sz="2000" dirty="0">
                <a:latin typeface="Arial" panose="020B0604020202020204" pitchFamily="34" charset="0"/>
                <a:cs typeface="Arial" panose="020B0604020202020204" pitchFamily="34" charset="0"/>
              </a:rPr>
              <a:t>Relate to the success or failure of any work </a:t>
            </a:r>
            <a:r>
              <a:rPr lang="en-GB" sz="2000" dirty="0" smtClean="0">
                <a:latin typeface="Arial" panose="020B0604020202020204" pitchFamily="34" charset="0"/>
                <a:cs typeface="Arial" panose="020B0604020202020204" pitchFamily="34" charset="0"/>
              </a:rPr>
              <a:t>relating </a:t>
            </a:r>
            <a:r>
              <a:rPr lang="en-GB" sz="2000" dirty="0">
                <a:latin typeface="Arial" panose="020B0604020202020204" pitchFamily="34" charset="0"/>
                <a:cs typeface="Arial" panose="020B0604020202020204" pitchFamily="34" charset="0"/>
              </a:rPr>
              <a:t>to your role’s activities</a:t>
            </a:r>
          </a:p>
          <a:p>
            <a:endParaRPr lang="en-GB" sz="2000" dirty="0"/>
          </a:p>
        </p:txBody>
      </p:sp>
    </p:spTree>
    <p:extLst>
      <p:ext uri="{BB962C8B-B14F-4D97-AF65-F5344CB8AC3E}">
        <p14:creationId xmlns:p14="http://schemas.microsoft.com/office/powerpoint/2010/main" val="160329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6752"/>
            <a:ext cx="10515600" cy="493936"/>
          </a:xfrm>
        </p:spPr>
        <p:txBody>
          <a:bodyPr>
            <a:noAutofit/>
          </a:bodyPr>
          <a:lstStyle/>
          <a:p>
            <a:r>
              <a:rPr lang="en-GB" sz="2400" b="1" dirty="0" smtClean="0">
                <a:latin typeface="Arial" panose="020B0604020202020204" pitchFamily="34" charset="0"/>
                <a:cs typeface="Arial" panose="020B0604020202020204" pitchFamily="34" charset="0"/>
              </a:rPr>
              <a:t>When to keep a draft</a:t>
            </a:r>
            <a:endParaRPr lang="en-GB" sz="24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10524948" cy="4351338"/>
          </a:xfrm>
        </p:spPr>
        <p:txBody>
          <a:bodyPr numCol="1">
            <a:normAutofit/>
          </a:bodyPr>
          <a:lstStyle/>
          <a:p>
            <a:pPr marL="0" indent="0">
              <a:buNone/>
            </a:pPr>
            <a:r>
              <a:rPr lang="en-GB" sz="2400" dirty="0" smtClean="0">
                <a:latin typeface="Arial" panose="020B0604020202020204" pitchFamily="34" charset="0"/>
                <a:cs typeface="Arial" panose="020B0604020202020204" pitchFamily="34" charset="0"/>
              </a:rPr>
              <a:t>Working drafts: For the eyes of the creator only</a:t>
            </a:r>
          </a:p>
          <a:p>
            <a:r>
              <a:rPr lang="en-GB" sz="2400" dirty="0" smtClean="0">
                <a:latin typeface="Arial" panose="020B0604020202020204" pitchFamily="34" charset="0"/>
                <a:cs typeface="Arial" panose="020B0604020202020204" pitchFamily="34" charset="0"/>
              </a:rPr>
              <a:t>Can usually be overwritten, deleted or destroyed as soon as they are superseded</a:t>
            </a:r>
          </a:p>
          <a:p>
            <a:pPr marL="0" indent="0">
              <a:buNone/>
            </a:pPr>
            <a:endParaRPr lang="en-GB" sz="2400" dirty="0" smtClean="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Approval or consultation drafts: Shared with others for comment</a:t>
            </a:r>
          </a:p>
          <a:p>
            <a:r>
              <a:rPr lang="en-GB" sz="2400" dirty="0" smtClean="0">
                <a:latin typeface="Arial" panose="020B0604020202020204" pitchFamily="34" charset="0"/>
                <a:cs typeface="Arial" panose="020B0604020202020204" pitchFamily="34" charset="0"/>
              </a:rPr>
              <a:t>It is usually only necessary to keep them when it is a major document and there have been major policy changes</a:t>
            </a:r>
          </a:p>
          <a:p>
            <a:pPr marL="0" indent="0">
              <a:buNone/>
            </a:pPr>
            <a:endParaRPr lang="en-GB" sz="2400" dirty="0" smtClean="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Final versions: Versions that are sent/shared with intended recipients</a:t>
            </a:r>
          </a:p>
          <a:p>
            <a:r>
              <a:rPr lang="en-GB" sz="2400" dirty="0" smtClean="0">
                <a:latin typeface="Arial" panose="020B0604020202020204" pitchFamily="34" charset="0"/>
                <a:cs typeface="Arial" panose="020B0604020202020204" pitchFamily="34" charset="0"/>
              </a:rPr>
              <a:t>These should be captured into your formal record keeping system</a:t>
            </a:r>
            <a:endParaRPr lang="en-GB" sz="2400" dirty="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407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sz="half" idx="1"/>
          </p:nvPr>
        </p:nvSpPr>
        <p:spPr bwMode="auto">
          <a:xfrm>
            <a:off x="735617" y="2132856"/>
            <a:ext cx="10616967" cy="38884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70000"/>
              </a:lnSpc>
              <a:spcBef>
                <a:spcPts val="600"/>
              </a:spcBef>
              <a:spcAft>
                <a:spcPts val="600"/>
              </a:spcAft>
            </a:pPr>
            <a:r>
              <a:rPr lang="en-GB" alt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Ask your local Information Practitioner about your unit’s local retention schedule</a:t>
            </a:r>
          </a:p>
          <a:p>
            <a:pPr lvl="1">
              <a:lnSpc>
                <a:spcPct val="70000"/>
              </a:lnSpc>
              <a:spcBef>
                <a:spcPts val="600"/>
              </a:spcBef>
              <a:spcAft>
                <a:spcPts val="600"/>
              </a:spcAft>
            </a:pPr>
            <a:r>
              <a:rPr lang="en-GB" altLang="en-US" sz="2000" dirty="0">
                <a:solidFill>
                  <a:schemeClr val="tx2"/>
                </a:solidFill>
                <a:latin typeface="Arial" panose="020B0604020202020204" pitchFamily="34" charset="0"/>
                <a:cs typeface="Arial" panose="020B0604020202020204" pitchFamily="34" charset="0"/>
              </a:rPr>
              <a:t>Ensure the schedule is updated to include the information you create and use</a:t>
            </a:r>
            <a:endParaRPr lang="en-GB" altLang="en-US" sz="2800" dirty="0">
              <a:latin typeface="Arial" panose="020B0604020202020204" pitchFamily="34" charset="0"/>
              <a:ea typeface="ＭＳ Ｐゴシック" panose="020B0600070205080204" pitchFamily="34" charset="-128"/>
              <a:cs typeface="Arial" panose="020B0604020202020204" pitchFamily="34" charset="0"/>
              <a:hlinkClick r:id="rId3"/>
            </a:endParaRPr>
          </a:p>
          <a:p>
            <a:pPr>
              <a:lnSpc>
                <a:spcPct val="70000"/>
              </a:lnSpc>
              <a:spcBef>
                <a:spcPts val="600"/>
              </a:spcBef>
              <a:spcAft>
                <a:spcPts val="600"/>
              </a:spcAft>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If it is personal data, refer to the relevant privacy notice</a:t>
            </a:r>
          </a:p>
          <a:p>
            <a:pPr>
              <a:lnSpc>
                <a:spcPct val="70000"/>
              </a:lnSpc>
              <a:spcBef>
                <a:spcPts val="600"/>
              </a:spcBef>
              <a:spcAft>
                <a:spcPts val="600"/>
              </a:spcAft>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For other types of information refer to the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hlinkClick r:id="rId4"/>
              </a:rPr>
              <a:t>University-wide retention guidance</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 for:</a:t>
            </a:r>
          </a:p>
          <a:p>
            <a:pPr lvl="1">
              <a:lnSpc>
                <a:spcPct val="70000"/>
              </a:lnSpc>
              <a:spcBef>
                <a:spcPts val="600"/>
              </a:spcBef>
              <a:spcAft>
                <a:spcPts val="600"/>
              </a:spcAft>
            </a:pPr>
            <a:r>
              <a:rPr lang="en-GB" altLang="en-US" sz="2000" dirty="0">
                <a:solidFill>
                  <a:schemeClr val="tx2"/>
                </a:solidFill>
                <a:latin typeface="Arial" panose="020B0604020202020204" pitchFamily="34" charset="0"/>
                <a:cs typeface="Arial" panose="020B0604020202020204" pitchFamily="34" charset="0"/>
              </a:rPr>
              <a:t>Committee </a:t>
            </a:r>
            <a:r>
              <a:rPr lang="en-GB" altLang="en-US" sz="2000" dirty="0" smtClean="0">
                <a:solidFill>
                  <a:schemeClr val="tx2"/>
                </a:solidFill>
                <a:latin typeface="Arial" panose="020B0604020202020204" pitchFamily="34" charset="0"/>
                <a:cs typeface="Arial" panose="020B0604020202020204" pitchFamily="34" charset="0"/>
              </a:rPr>
              <a:t>information  - Financial records - Health </a:t>
            </a:r>
            <a:r>
              <a:rPr lang="en-GB" altLang="en-US" sz="2000" dirty="0">
                <a:solidFill>
                  <a:schemeClr val="tx2"/>
                </a:solidFill>
                <a:latin typeface="Arial" panose="020B0604020202020204" pitchFamily="34" charset="0"/>
                <a:cs typeface="Arial" panose="020B0604020202020204" pitchFamily="34" charset="0"/>
              </a:rPr>
              <a:t>and safety records</a:t>
            </a:r>
          </a:p>
          <a:p>
            <a:pPr lvl="1">
              <a:lnSpc>
                <a:spcPct val="70000"/>
              </a:lnSpc>
              <a:spcBef>
                <a:spcPts val="600"/>
              </a:spcBef>
              <a:spcAft>
                <a:spcPts val="600"/>
              </a:spcAft>
            </a:pPr>
            <a:r>
              <a:rPr lang="en-GB" altLang="en-US" sz="2000" dirty="0">
                <a:solidFill>
                  <a:schemeClr val="tx2"/>
                </a:solidFill>
                <a:latin typeface="Arial" panose="020B0604020202020204" pitchFamily="34" charset="0"/>
                <a:cs typeface="Arial" panose="020B0604020202020204" pitchFamily="34" charset="0"/>
              </a:rPr>
              <a:t>Planning </a:t>
            </a:r>
            <a:r>
              <a:rPr lang="en-GB" altLang="en-US" sz="2000" dirty="0" smtClean="0">
                <a:solidFill>
                  <a:schemeClr val="tx2"/>
                </a:solidFill>
                <a:latin typeface="Arial" panose="020B0604020202020204" pitchFamily="34" charset="0"/>
                <a:cs typeface="Arial" panose="020B0604020202020204" pitchFamily="34" charset="0"/>
              </a:rPr>
              <a:t>records - Student records - Web content</a:t>
            </a:r>
          </a:p>
          <a:p>
            <a:pPr lvl="1">
              <a:lnSpc>
                <a:spcPct val="70000"/>
              </a:lnSpc>
              <a:spcBef>
                <a:spcPts val="600"/>
              </a:spcBef>
              <a:spcAft>
                <a:spcPts val="600"/>
              </a:spcAft>
            </a:pPr>
            <a:r>
              <a:rPr lang="en-GB" altLang="en-US" sz="2000" dirty="0" smtClean="0">
                <a:solidFill>
                  <a:schemeClr val="tx2"/>
                </a:solidFill>
                <a:latin typeface="Arial" panose="020B0604020202020204" pitchFamily="34" charset="0"/>
                <a:cs typeface="Arial" panose="020B0604020202020204" pitchFamily="34" charset="0"/>
              </a:rPr>
              <a:t>Creating and reviewing retention schedules</a:t>
            </a:r>
            <a:endParaRPr lang="en-GB" altLang="en-US" sz="2000" dirty="0">
              <a:solidFill>
                <a:schemeClr val="tx2"/>
              </a:solidFill>
              <a:latin typeface="Arial" panose="020B0604020202020204" pitchFamily="34" charset="0"/>
              <a:cs typeface="Arial" panose="020B0604020202020204" pitchFamily="34" charset="0"/>
            </a:endParaRPr>
          </a:p>
        </p:txBody>
      </p:sp>
      <p:sp>
        <p:nvSpPr>
          <p:cNvPr id="33795" name="Text Placeholder 3"/>
          <p:cNvSpPr>
            <a:spLocks noGrp="1"/>
          </p:cNvSpPr>
          <p:nvPr>
            <p:ph type="body" sz="quarter" idx="11"/>
          </p:nvPr>
        </p:nvSpPr>
        <p:spPr bwMode="auto">
          <a:xfrm>
            <a:off x="695400" y="1401018"/>
            <a:ext cx="5241925"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How long should we keep records?</a:t>
            </a:r>
          </a:p>
        </p:txBody>
      </p:sp>
    </p:spTree>
    <p:extLst>
      <p:ext uri="{BB962C8B-B14F-4D97-AF65-F5344CB8AC3E}">
        <p14:creationId xmlns:p14="http://schemas.microsoft.com/office/powerpoint/2010/main" val="1832820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sz="half" idx="1"/>
          </p:nvPr>
        </p:nvSpPr>
        <p:spPr bwMode="auto">
          <a:xfrm>
            <a:off x="735617" y="1988840"/>
            <a:ext cx="6911975" cy="410445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defRPr/>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Transfer to University Archive</a:t>
            </a:r>
          </a:p>
          <a:p>
            <a:pPr lvl="1">
              <a:defRPr/>
            </a:pPr>
            <a:r>
              <a:rPr lang="en-GB" altLang="en-US" sz="2000" dirty="0">
                <a:solidFill>
                  <a:schemeClr val="tx2"/>
                </a:solidFill>
                <a:latin typeface="Arial" panose="020B0604020202020204" pitchFamily="34" charset="0"/>
                <a:cs typeface="Arial" panose="020B0604020202020204" pitchFamily="34" charset="0"/>
              </a:rPr>
              <a:t>Records meeting the archival selection criteria</a:t>
            </a:r>
          </a:p>
          <a:p>
            <a:pPr>
              <a:defRPr/>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University waste disposal and recycling services for all other records/equipment</a:t>
            </a:r>
          </a:p>
          <a:p>
            <a:pPr lvl="1">
              <a:defRPr/>
            </a:pPr>
            <a:r>
              <a:rPr lang="en-GB" altLang="en-US" sz="2000" dirty="0">
                <a:solidFill>
                  <a:schemeClr val="tx2"/>
                </a:solidFill>
                <a:latin typeface="Arial" panose="020B0604020202020204" pitchFamily="34" charset="0"/>
                <a:cs typeface="Arial" panose="020B0604020202020204" pitchFamily="34" charset="0"/>
              </a:rPr>
              <a:t>Paper recycling, for papers containing published information</a:t>
            </a:r>
          </a:p>
          <a:p>
            <a:pPr lvl="1">
              <a:defRPr/>
            </a:pPr>
            <a:r>
              <a:rPr lang="en-GB" altLang="en-US" sz="2000" dirty="0">
                <a:solidFill>
                  <a:schemeClr val="tx2"/>
                </a:solidFill>
                <a:latin typeface="Arial" panose="020B0604020202020204" pitchFamily="34" charset="0"/>
                <a:cs typeface="Arial" panose="020B0604020202020204" pitchFamily="34" charset="0"/>
              </a:rPr>
              <a:t>Confidential waste, for everything else</a:t>
            </a:r>
          </a:p>
          <a:p>
            <a:pPr lvl="1">
              <a:defRPr/>
            </a:pPr>
            <a:r>
              <a:rPr lang="en-GB" altLang="en-US" sz="2000" dirty="0">
                <a:solidFill>
                  <a:schemeClr val="tx2"/>
                </a:solidFill>
                <a:latin typeface="Arial" panose="020B0604020202020204" pitchFamily="34" charset="0"/>
                <a:cs typeface="Arial" panose="020B0604020202020204" pitchFamily="34" charset="0"/>
              </a:rPr>
              <a:t>Do not give/sell equipment to third parties</a:t>
            </a:r>
          </a:p>
          <a:p>
            <a:pPr lvl="1">
              <a:defRPr/>
            </a:pPr>
            <a:r>
              <a:rPr lang="en-GB" altLang="en-US" sz="2000" dirty="0">
                <a:solidFill>
                  <a:schemeClr val="tx2"/>
                </a:solidFill>
                <a:latin typeface="Arial" panose="020B0604020202020204" pitchFamily="34" charset="0"/>
                <a:cs typeface="Arial" panose="020B0604020202020204" pitchFamily="34" charset="0"/>
              </a:rPr>
              <a:t>Equipment used for high risk info, must be destroyed and not passed within the </a:t>
            </a:r>
            <a:r>
              <a:rPr lang="en-GB" altLang="en-US" sz="2000" dirty="0" smtClean="0">
                <a:solidFill>
                  <a:schemeClr val="tx2"/>
                </a:solidFill>
                <a:latin typeface="Arial" panose="020B0604020202020204" pitchFamily="34" charset="0"/>
                <a:cs typeface="Arial" panose="020B0604020202020204" pitchFamily="34" charset="0"/>
              </a:rPr>
              <a:t>University</a:t>
            </a:r>
            <a:endParaRPr lang="en-GB" altLang="en-US" sz="2000" dirty="0">
              <a:solidFill>
                <a:schemeClr val="tx2"/>
              </a:solidFill>
              <a:latin typeface="Arial" panose="020B0604020202020204" pitchFamily="34" charset="0"/>
              <a:cs typeface="Arial" panose="020B0604020202020204" pitchFamily="34" charset="0"/>
            </a:endParaRPr>
          </a:p>
        </p:txBody>
      </p:sp>
      <p:pic>
        <p:nvPicPr>
          <p:cNvPr id="33796" name="Content Placeholder 4"/>
          <p:cNvPicPr>
            <a:picLocks noGrp="1" noChangeAspect="1"/>
          </p:cNvPicPr>
          <p:nvPr>
            <p:ph sz="half" idx="10"/>
          </p:nvPr>
        </p:nvPicPr>
        <p:blipFill>
          <a:blip r:embed="rId3">
            <a:extLst>
              <a:ext uri="{28A0092B-C50C-407E-A947-70E740481C1C}">
                <a14:useLocalDpi xmlns:a14="http://schemas.microsoft.com/office/drawing/2010/main" val="0"/>
              </a:ext>
            </a:extLst>
          </a:blip>
          <a:srcRect/>
          <a:stretch>
            <a:fillRect/>
          </a:stretch>
        </p:blipFill>
        <p:spPr bwMode="auto">
          <a:xfrm>
            <a:off x="8183563" y="1340768"/>
            <a:ext cx="328612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Placeholder 3"/>
          <p:cNvSpPr>
            <a:spLocks noGrp="1"/>
          </p:cNvSpPr>
          <p:nvPr>
            <p:ph type="body" sz="quarter" idx="11"/>
          </p:nvPr>
        </p:nvSpPr>
        <p:spPr bwMode="auto">
          <a:xfrm>
            <a:off x="695400" y="1366422"/>
            <a:ext cx="5241925"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Dispose of records carefully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95400" y="1268413"/>
            <a:ext cx="6121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Managing email</a:t>
            </a:r>
          </a:p>
        </p:txBody>
      </p:sp>
      <p:sp>
        <p:nvSpPr>
          <p:cNvPr id="3075" name="Rectangle 3"/>
          <p:cNvSpPr>
            <a:spLocks noGrp="1" noChangeArrowheads="1"/>
          </p:cNvSpPr>
          <p:nvPr>
            <p:ph idx="1"/>
          </p:nvPr>
        </p:nvSpPr>
        <p:spPr>
          <a:xfrm>
            <a:off x="695400" y="1987551"/>
            <a:ext cx="6840760" cy="4184649"/>
          </a:xfrm>
        </p:spPr>
        <p:txBody>
          <a:bodyPr/>
          <a:lstStyle/>
          <a:p>
            <a:pPr>
              <a:defRPr/>
            </a:pPr>
            <a:r>
              <a:rPr lang="en-GB" sz="2400" dirty="0" smtClean="0">
                <a:latin typeface="Arial" panose="020B0604020202020204" pitchFamily="34" charset="0"/>
                <a:cs typeface="Arial" panose="020B0604020202020204" pitchFamily="34" charset="0"/>
              </a:rPr>
              <a:t>Issues to consider:</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Work emails are University documents</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Work emails may be open to scrutiny</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Email is not secure</a:t>
            </a:r>
          </a:p>
          <a:p>
            <a:pPr>
              <a:defRPr/>
            </a:pPr>
            <a:r>
              <a:rPr lang="en-GB" sz="2400" dirty="0" smtClean="0">
                <a:latin typeface="Arial" panose="020B0604020202020204" pitchFamily="34" charset="0"/>
                <a:cs typeface="Arial" panose="020B0604020202020204" pitchFamily="34" charset="0"/>
              </a:rPr>
              <a:t>Recommended management techniques:</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File important emails so that they are accessible to others</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Delete unwanted emails</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When replying, keep the original text as part of your response</a:t>
            </a:r>
          </a:p>
          <a:p>
            <a:pPr lvl="1">
              <a:lnSpc>
                <a:spcPct val="90000"/>
              </a:lnSpc>
              <a:defRPr/>
            </a:pPr>
            <a:r>
              <a:rPr lang="en-GB" sz="2000" dirty="0">
                <a:solidFill>
                  <a:schemeClr val="tx2"/>
                </a:solidFill>
                <a:latin typeface="Arial" panose="020B0604020202020204" pitchFamily="34" charset="0"/>
                <a:cs typeface="Arial" panose="020B0604020202020204" pitchFamily="34" charset="0"/>
              </a:rPr>
              <a:t>Set up a separate folder for personal </a:t>
            </a:r>
            <a:r>
              <a:rPr lang="en-GB" sz="2000" dirty="0" smtClean="0">
                <a:solidFill>
                  <a:schemeClr val="tx2"/>
                </a:solidFill>
                <a:latin typeface="Arial" panose="020B0604020202020204" pitchFamily="34" charset="0"/>
                <a:cs typeface="Arial" panose="020B0604020202020204" pitchFamily="34" charset="0"/>
              </a:rPr>
              <a:t>emails</a:t>
            </a:r>
            <a:endParaRPr lang="en-GB" sz="2000" dirty="0">
              <a:solidFill>
                <a:schemeClr val="tx2"/>
              </a:solidFill>
              <a:latin typeface="Arial" panose="020B0604020202020204" pitchFamily="34" charset="0"/>
              <a:cs typeface="Arial" panose="020B0604020202020204" pitchFamily="34" charset="0"/>
            </a:endParaRP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0176" y="2039398"/>
            <a:ext cx="3816424" cy="25248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19965" y="4330680"/>
            <a:ext cx="2576710" cy="233523"/>
          </a:xfrm>
          <a:prstGeom prst="rect">
            <a:avLst/>
          </a:prstGeom>
        </p:spPr>
        <p:txBody>
          <a:bodyPr wrap="square">
            <a:normAutofit fontScale="55000" lnSpcReduction="20000"/>
          </a:bodyPr>
          <a:lstStyle/>
          <a:p>
            <a:pPr algn="r">
              <a:lnSpc>
                <a:spcPct val="107000"/>
              </a:lnSpc>
              <a:spcAft>
                <a:spcPts val="800"/>
              </a:spcAft>
            </a:pPr>
            <a:r>
              <a:rPr lang="en-GB" i="1" dirty="0">
                <a:solidFill>
                  <a:schemeClr val="bg1">
                    <a:lumMod val="75000"/>
                  </a:schemeClr>
                </a:solidFill>
                <a:ea typeface="Calibri" panose="020F0502020204030204" pitchFamily="34" charset="0"/>
                <a:cs typeface="Times New Roman" panose="02020603050405020304" pitchFamily="18" charset="0"/>
              </a:rPr>
              <a:t>Image: ©iStock.com/</a:t>
            </a:r>
            <a:r>
              <a:rPr lang="en-GB" i="1" dirty="0" err="1">
                <a:solidFill>
                  <a:schemeClr val="bg1">
                    <a:lumMod val="75000"/>
                  </a:schemeClr>
                </a:solidFill>
                <a:ea typeface="Calibri" panose="020F0502020204030204" pitchFamily="34" charset="0"/>
                <a:cs typeface="Times New Roman" panose="02020603050405020304" pitchFamily="18" charset="0"/>
              </a:rPr>
              <a:t>Chunumunu</a:t>
            </a:r>
            <a:endParaRPr lang="en-GB" i="1" dirty="0">
              <a:solidFill>
                <a:schemeClr val="bg1">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95400" y="1239043"/>
            <a:ext cx="6111875"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Why bother with records management?</a:t>
            </a:r>
          </a:p>
        </p:txBody>
      </p:sp>
      <p:sp>
        <p:nvSpPr>
          <p:cNvPr id="407555" name="Rectangle 3"/>
          <p:cNvSpPr>
            <a:spLocks noGrp="1" noChangeArrowheads="1"/>
          </p:cNvSpPr>
          <p:nvPr>
            <p:ph idx="1"/>
          </p:nvPr>
        </p:nvSpPr>
        <p:spPr>
          <a:xfrm>
            <a:off x="1027113" y="1773238"/>
            <a:ext cx="6797675" cy="4464050"/>
          </a:xfrm>
        </p:spPr>
        <p:txBody>
          <a:bodyPr/>
          <a:lstStyle/>
          <a:p>
            <a:pPr>
              <a:buFontTx/>
              <a:buNone/>
              <a:defRPr/>
            </a:pPr>
            <a:r>
              <a:rPr lang="en-GB" altLang="en-US" sz="2400" dirty="0" smtClean="0"/>
              <a:t>Good </a:t>
            </a:r>
            <a:r>
              <a:rPr lang="en-GB" altLang="en-US" sz="2400" dirty="0"/>
              <a:t>records management:</a:t>
            </a:r>
          </a:p>
          <a:p>
            <a:pPr>
              <a:defRPr/>
            </a:pPr>
            <a:r>
              <a:rPr lang="en-GB" altLang="en-US" sz="2400" dirty="0"/>
              <a:t>Helps you to do your job better</a:t>
            </a:r>
          </a:p>
          <a:p>
            <a:pPr>
              <a:defRPr/>
            </a:pPr>
            <a:r>
              <a:rPr lang="en-GB" altLang="en-US" sz="2400" dirty="0"/>
              <a:t>Protects you and the University</a:t>
            </a:r>
          </a:p>
          <a:p>
            <a:pPr>
              <a:defRPr/>
            </a:pPr>
            <a:r>
              <a:rPr lang="en-GB" altLang="en-US" sz="2400" dirty="0"/>
              <a:t>Saves you time</a:t>
            </a:r>
          </a:p>
          <a:p>
            <a:pPr>
              <a:defRPr/>
            </a:pPr>
            <a:r>
              <a:rPr lang="en-GB" altLang="en-US" sz="2400" dirty="0"/>
              <a:t>Reduces costs</a:t>
            </a:r>
          </a:p>
          <a:p>
            <a:pPr>
              <a:defRPr/>
            </a:pPr>
            <a:r>
              <a:rPr lang="en-GB" altLang="en-US" sz="2400" dirty="0"/>
              <a:t>Gives you records you can rely </a:t>
            </a:r>
            <a:r>
              <a:rPr lang="en-GB" altLang="en-US" sz="2400" dirty="0" smtClean="0"/>
              <a:t>on</a:t>
            </a:r>
          </a:p>
          <a:p>
            <a:pPr marL="0" indent="0">
              <a:buFont typeface="Arial" panose="020B0604020202020204" pitchFamily="34" charset="0"/>
              <a:buNone/>
              <a:defRPr/>
            </a:pPr>
            <a:endParaRPr lang="en-GB" altLang="en-US" sz="2000" dirty="0"/>
          </a:p>
          <a:p>
            <a:pPr marL="0" indent="0">
              <a:buFont typeface="Arial" panose="020B0604020202020204" pitchFamily="34" charset="0"/>
              <a:buNone/>
              <a:defRPr/>
            </a:pPr>
            <a:r>
              <a:rPr lang="en-GB" altLang="en-US" sz="2000" i="1" dirty="0">
                <a:solidFill>
                  <a:srgbClr val="0070C0"/>
                </a:solidFill>
              </a:rPr>
              <a:t>“Information is a source of learning. But unless it is organized, processed, and available to the right people in a format for decision making, it is a burden, not a benefit.”</a:t>
            </a:r>
          </a:p>
          <a:p>
            <a:pPr marL="0" indent="0">
              <a:buFont typeface="Arial" panose="020B0604020202020204" pitchFamily="34" charset="0"/>
              <a:buNone/>
              <a:defRPr/>
            </a:pPr>
            <a:r>
              <a:rPr lang="en-GB" altLang="en-US" sz="2000" dirty="0"/>
              <a:t>William Pollard (1828-1893</a:t>
            </a:r>
            <a:r>
              <a:rPr lang="en-GB" altLang="en-US" sz="2000" dirty="0" smtClean="0"/>
              <a:t>)</a:t>
            </a:r>
            <a:endParaRPr lang="en-GB" altLang="en-US" sz="2000" dirty="0"/>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1340768"/>
            <a:ext cx="342265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5613399" y="1484313"/>
            <a:ext cx="5880487"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Managing electronic records</a:t>
            </a:r>
          </a:p>
        </p:txBody>
      </p:sp>
      <p:sp>
        <p:nvSpPr>
          <p:cNvPr id="37891" name="Rectangle 3"/>
          <p:cNvSpPr>
            <a:spLocks noGrp="1" noChangeArrowheads="1"/>
          </p:cNvSpPr>
          <p:nvPr>
            <p:ph idx="1"/>
          </p:nvPr>
        </p:nvSpPr>
        <p:spPr bwMode="auto">
          <a:xfrm>
            <a:off x="5735638" y="2203451"/>
            <a:ext cx="5758248" cy="39687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Issues to consider:</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Legal admissibility</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Preservation</a:t>
            </a: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Recommended management techniques:</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If possible use a (R)DMS, if not use shared drives</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Keep the directory structure intelligible</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Keep file titles brief and meaningful</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Version control</a:t>
            </a:r>
          </a:p>
          <a:p>
            <a:pPr lvl="1">
              <a:lnSpc>
                <a:spcPct val="90000"/>
              </a:lnSpc>
            </a:pPr>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File naming conventions</a:t>
            </a:r>
          </a:p>
        </p:txBody>
      </p:sp>
      <p:pic>
        <p:nvPicPr>
          <p:cNvPr id="37892" name="Picture 2"/>
          <p:cNvPicPr>
            <a:picLocks noChangeAspect="1"/>
          </p:cNvPicPr>
          <p:nvPr/>
        </p:nvPicPr>
        <p:blipFill>
          <a:blip r:embed="rId3">
            <a:extLst>
              <a:ext uri="{28A0092B-C50C-407E-A947-70E740481C1C}">
                <a14:useLocalDpi xmlns:a14="http://schemas.microsoft.com/office/drawing/2010/main" val="0"/>
              </a:ext>
            </a:extLst>
          </a:blip>
          <a:srcRect l="6615" t="-2" r="22511" b="2058"/>
          <a:stretch>
            <a:fillRect/>
          </a:stretch>
        </p:blipFill>
        <p:spPr bwMode="auto">
          <a:xfrm>
            <a:off x="695325" y="1484313"/>
            <a:ext cx="4918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95400" y="1268413"/>
            <a:ext cx="6121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Records Management Best Practice</a:t>
            </a:r>
          </a:p>
        </p:txBody>
      </p:sp>
      <p:sp>
        <p:nvSpPr>
          <p:cNvPr id="39939" name="Rectangle 3"/>
          <p:cNvSpPr>
            <a:spLocks noGrp="1" noChangeArrowheads="1"/>
          </p:cNvSpPr>
          <p:nvPr>
            <p:ph idx="1"/>
          </p:nvPr>
        </p:nvSpPr>
        <p:spPr bwMode="auto">
          <a:xfrm>
            <a:off x="695400" y="1905000"/>
            <a:ext cx="10801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Do:</a:t>
            </a:r>
          </a:p>
          <a:p>
            <a:pPr>
              <a:buFont typeface="Wingdings" panose="05000000000000000000" pitchFamily="2" charset="2"/>
              <a:buChar char="ü"/>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Organise your records into files</a:t>
            </a:r>
          </a:p>
          <a:p>
            <a:pPr>
              <a:buFont typeface="Wingdings" panose="05000000000000000000" pitchFamily="2" charset="2"/>
              <a:buChar char="ü"/>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Store records in such a way that any other user can readily find relevant information</a:t>
            </a:r>
          </a:p>
          <a:p>
            <a:pPr>
              <a:buFont typeface="Wingdings" panose="05000000000000000000" pitchFamily="2" charset="2"/>
              <a:buChar char="ü"/>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Ensure that work done at home is added into your unit’s records systems</a:t>
            </a:r>
          </a:p>
          <a:p>
            <a:pPr>
              <a:buFont typeface="Wingdings" panose="05000000000000000000" pitchFamily="2" charset="2"/>
              <a:buChar char="ü"/>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Mark personal material clearly as such</a:t>
            </a:r>
          </a:p>
          <a:p>
            <a:pPr>
              <a:buFont typeface="Wingdings" panose="05000000000000000000" pitchFamily="2" charset="2"/>
              <a:buChar char="ü"/>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Remember every email is a University record</a:t>
            </a:r>
          </a:p>
          <a:p>
            <a:pPr>
              <a:buFont typeface="Wingdings" panose="05000000000000000000" pitchFamily="2" charset="2"/>
              <a:buChar char="ü"/>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Store important email information with the relevant file(s)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95400" y="1293032"/>
            <a:ext cx="6121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Records Management Best Practice</a:t>
            </a:r>
          </a:p>
        </p:txBody>
      </p:sp>
      <p:sp>
        <p:nvSpPr>
          <p:cNvPr id="41987" name="Rectangle 3"/>
          <p:cNvSpPr>
            <a:spLocks noGrp="1" noChangeArrowheads="1"/>
          </p:cNvSpPr>
          <p:nvPr>
            <p:ph idx="1"/>
          </p:nvPr>
        </p:nvSpPr>
        <p:spPr bwMode="auto">
          <a:xfrm>
            <a:off x="695400" y="1905000"/>
            <a:ext cx="10729191"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Don’t:</a:t>
            </a:r>
          </a:p>
          <a:p>
            <a:pPr>
              <a:buFont typeface="Wingdings" panose="05000000000000000000" pitchFamily="2" charset="2"/>
              <a:buChar char="û"/>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Keep records for any longer than they are needed</a:t>
            </a:r>
          </a:p>
          <a:p>
            <a:pPr>
              <a:buFont typeface="Wingdings" panose="05000000000000000000" pitchFamily="2" charset="2"/>
              <a:buChar char="û"/>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Keep files that duplicate information held elsewhere in your unit (except to meet short-term operational requirements)</a:t>
            </a:r>
          </a:p>
          <a:p>
            <a:pPr>
              <a:buFont typeface="Wingdings" panose="05000000000000000000" pitchFamily="2" charset="2"/>
              <a:buChar char="û"/>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Keep University records on personal drives, unless it is highly confidential</a:t>
            </a:r>
          </a:p>
          <a:p>
            <a:pPr>
              <a:buFont typeface="Wingdings" panose="05000000000000000000" pitchFamily="2" charset="2"/>
              <a:buChar char="û"/>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Keep sensitive University information on your home computer</a:t>
            </a:r>
          </a:p>
          <a:p>
            <a:pPr>
              <a:buFont typeface="Wingdings" panose="05000000000000000000" pitchFamily="2" charset="2"/>
              <a:buChar char="û"/>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Store information on your c: drive</a:t>
            </a:r>
          </a:p>
          <a:p>
            <a:pPr>
              <a:buFont typeface="Wingdings" panose="05000000000000000000" pitchFamily="2" charset="2"/>
              <a:buChar char="û"/>
            </a:pP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Name folders on shared drives after yourself</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000" dirty="0">
                <a:latin typeface="Arial" panose="020B0604020202020204" pitchFamily="34" charset="0"/>
                <a:cs typeface="Arial" panose="020B0604020202020204" pitchFamily="34" charset="0"/>
              </a:rPr>
              <a:t>Route map for i</a:t>
            </a:r>
            <a:r>
              <a:rPr lang="en-GB" sz="4000" dirty="0" smtClean="0">
                <a:latin typeface="Arial" panose="020B0604020202020204" pitchFamily="34" charset="0"/>
                <a:cs typeface="Arial" panose="020B0604020202020204" pitchFamily="34" charset="0"/>
              </a:rPr>
              <a:t>nformation </a:t>
            </a:r>
            <a:r>
              <a:rPr lang="en-GB" sz="4000" dirty="0">
                <a:latin typeface="Arial" panose="020B0604020202020204" pitchFamily="34" charset="0"/>
                <a:cs typeface="Arial" panose="020B0604020202020204" pitchFamily="34" charset="0"/>
              </a:rPr>
              <a:t>practitioners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46083"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93687" y="404813"/>
            <a:ext cx="9002713" cy="6084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txBox="1">
            <a:spLocks noChangeArrowheads="1"/>
          </p:cNvSpPr>
          <p:nvPr/>
        </p:nvSpPr>
        <p:spPr bwMode="auto">
          <a:xfrm>
            <a:off x="6745288" y="476250"/>
            <a:ext cx="46799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GB" altLang="en-US" sz="2400" b="1">
                <a:solidFill>
                  <a:srgbClr val="09091E"/>
                </a:solidFill>
                <a:cs typeface="Arial" panose="020B0604020202020204" pitchFamily="34" charset="0"/>
              </a:rPr>
              <a:t>Records management tools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8"/>
            <a:ext cx="12192000" cy="687228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48131" name="Rectangle 2"/>
          <p:cNvSpPr>
            <a:spLocks noGrp="1" noChangeArrowheads="1"/>
          </p:cNvSpPr>
          <p:nvPr>
            <p:ph type="title"/>
          </p:nvPr>
        </p:nvSpPr>
        <p:spPr bwMode="auto">
          <a:xfrm>
            <a:off x="5735638" y="476250"/>
            <a:ext cx="5616575" cy="94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Creating a filing scheme</a:t>
            </a:r>
          </a:p>
        </p:txBody>
      </p:sp>
      <p:graphicFrame>
        <p:nvGraphicFramePr>
          <p:cNvPr id="48132" name="Object 3"/>
          <p:cNvGraphicFramePr>
            <a:graphicFrameLocks noGrp="1" noChangeAspect="1"/>
          </p:cNvGraphicFramePr>
          <p:nvPr>
            <p:ph sz="half" idx="1"/>
          </p:nvPr>
        </p:nvGraphicFramePr>
        <p:xfrm>
          <a:off x="503238" y="330200"/>
          <a:ext cx="4008437" cy="6194425"/>
        </p:xfrm>
        <a:graphic>
          <a:graphicData uri="http://schemas.openxmlformats.org/presentationml/2006/ole">
            <mc:AlternateContent xmlns:mc="http://schemas.openxmlformats.org/markup-compatibility/2006">
              <mc:Choice xmlns:v="urn:schemas-microsoft-com:vml" Requires="v">
                <p:oleObj spid="_x0000_s48185" name="Visio" r:id="rId4" imgW="5217795" imgH="8062722" progId="">
                  <p:embed/>
                </p:oleObj>
              </mc:Choice>
              <mc:Fallback>
                <p:oleObj name="Visio" r:id="rId4" imgW="5217795" imgH="8062722" progId="">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330200"/>
                        <a:ext cx="4008437"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Rectangle 4"/>
          <p:cNvSpPr>
            <a:spLocks noGrp="1" noChangeArrowheads="1"/>
          </p:cNvSpPr>
          <p:nvPr>
            <p:ph type="body" sz="half" idx="2"/>
          </p:nvPr>
        </p:nvSpPr>
        <p:spPr>
          <a:xfrm>
            <a:off x="5159375" y="1557338"/>
            <a:ext cx="5616575" cy="4679950"/>
          </a:xfrm>
        </p:spPr>
        <p:txBody>
          <a:bodyPr/>
          <a:lstStyle/>
          <a:p>
            <a:pPr>
              <a:buFontTx/>
              <a:buNone/>
              <a:defRPr/>
            </a:pPr>
            <a:r>
              <a:rPr lang="en-GB" sz="2400" dirty="0">
                <a:latin typeface="Arial" panose="020B0604020202020204" pitchFamily="34" charset="0"/>
                <a:cs typeface="Arial" panose="020B0604020202020204" pitchFamily="34" charset="0"/>
              </a:rPr>
              <a:t>Hierarchy with max. 4 levels:</a:t>
            </a:r>
          </a:p>
          <a:p>
            <a:pPr>
              <a:defRPr/>
            </a:pPr>
            <a:r>
              <a:rPr lang="en-GB" sz="2400" dirty="0">
                <a:latin typeface="Arial" panose="020B0604020202020204" pitchFamily="34" charset="0"/>
                <a:cs typeface="Arial" panose="020B0604020202020204" pitchFamily="34" charset="0"/>
              </a:rPr>
              <a:t>Level 1: broad categories / ‘functions’</a:t>
            </a:r>
          </a:p>
          <a:p>
            <a:pPr>
              <a:defRPr/>
            </a:pPr>
            <a:r>
              <a:rPr lang="en-GB" sz="2400" dirty="0">
                <a:latin typeface="Arial" panose="020B0604020202020204" pitchFamily="34" charset="0"/>
                <a:cs typeface="Arial" panose="020B0604020202020204" pitchFamily="34" charset="0"/>
              </a:rPr>
              <a:t>Levels 2-3: more refined categories / ‘activities’</a:t>
            </a:r>
          </a:p>
          <a:p>
            <a:pPr>
              <a:defRPr/>
            </a:pPr>
            <a:r>
              <a:rPr lang="en-GB" sz="2400" dirty="0">
                <a:latin typeface="Arial" panose="020B0604020202020204" pitchFamily="34" charset="0"/>
                <a:cs typeface="Arial" panose="020B0604020202020204" pitchFamily="34" charset="0"/>
              </a:rPr>
              <a:t>Level 4: folders to file your records</a:t>
            </a:r>
          </a:p>
          <a:p>
            <a:pPr marL="0" indent="0">
              <a:buFont typeface="Arial" panose="020B0604020202020204" pitchFamily="34" charset="0"/>
              <a:buNone/>
              <a:defRPr/>
            </a:pPr>
            <a:r>
              <a:rPr lang="en-GB" sz="2400" i="1"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file records at bottom level</a:t>
            </a:r>
          </a:p>
          <a:p>
            <a:pPr marL="0" indent="0">
              <a:buFont typeface="Arial" panose="020B0604020202020204" pitchFamily="34" charset="0"/>
              <a:buNone/>
              <a:defRPr/>
            </a:pPr>
            <a:r>
              <a:rPr lang="en-GB" sz="2400" dirty="0">
                <a:latin typeface="Arial" panose="020B0604020202020204" pitchFamily="34" charset="0"/>
                <a:cs typeface="Arial" panose="020B0604020202020204" pitchFamily="34" charset="0"/>
              </a:rPr>
              <a:t>Tip: Use the skeleton scheme as your starting point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63" y="115888"/>
            <a:ext cx="12072937" cy="66976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aphicFrame>
        <p:nvGraphicFramePr>
          <p:cNvPr id="3" name="Diagram 2"/>
          <p:cNvGraphicFramePr/>
          <p:nvPr/>
        </p:nvGraphicFramePr>
        <p:xfrm>
          <a:off x="1055440" y="908720"/>
          <a:ext cx="100811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TextBox 3"/>
          <p:cNvSpPr txBox="1">
            <a:spLocks noChangeArrowheads="1"/>
          </p:cNvSpPr>
          <p:nvPr/>
        </p:nvSpPr>
        <p:spPr bwMode="auto">
          <a:xfrm>
            <a:off x="4800600" y="284163"/>
            <a:ext cx="6551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400" b="1"/>
              <a:t>Extract from schools’ outline filing scheme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580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51203" name="Content Placeholder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bwMode="auto">
          <a:xfrm>
            <a:off x="1395413" y="700087"/>
            <a:ext cx="9115425" cy="538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3"/>
          <p:cNvSpPr txBox="1">
            <a:spLocks noChangeArrowheads="1"/>
          </p:cNvSpPr>
          <p:nvPr/>
        </p:nvSpPr>
        <p:spPr bwMode="auto">
          <a:xfrm>
            <a:off x="4800600" y="5519738"/>
            <a:ext cx="648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GB" altLang="en-US" sz="2400" b="1"/>
              <a:t>An example of an electronic filing scheme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95400" y="1293032"/>
            <a:ext cx="6121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Creating a retention schedule</a:t>
            </a:r>
          </a:p>
        </p:txBody>
      </p:sp>
      <p:sp>
        <p:nvSpPr>
          <p:cNvPr id="450563" name="Rectangle 3"/>
          <p:cNvSpPr>
            <a:spLocks noGrp="1" noChangeArrowheads="1"/>
          </p:cNvSpPr>
          <p:nvPr>
            <p:ph idx="1"/>
          </p:nvPr>
        </p:nvSpPr>
        <p:spPr>
          <a:xfrm>
            <a:off x="695400" y="2132856"/>
            <a:ext cx="10729192" cy="3433054"/>
          </a:xfrm>
        </p:spPr>
        <p:txBody>
          <a:bodyPr numCol="2"/>
          <a:lstStyle/>
          <a:p>
            <a:pPr marL="450850">
              <a:lnSpc>
                <a:spcPct val="80000"/>
              </a:lnSpc>
              <a:defRPr/>
            </a:pPr>
            <a:r>
              <a:rPr lang="en-GB" sz="2400" dirty="0">
                <a:latin typeface="Arial" panose="020B0604020202020204" pitchFamily="34" charset="0"/>
                <a:cs typeface="Arial" panose="020B0604020202020204" pitchFamily="34" charset="0"/>
              </a:rPr>
              <a:t>Duplicate records vs. ‘golden’ copies</a:t>
            </a:r>
          </a:p>
          <a:p>
            <a:pPr marL="450850">
              <a:lnSpc>
                <a:spcPct val="80000"/>
              </a:lnSpc>
              <a:defRPr/>
            </a:pPr>
            <a:r>
              <a:rPr lang="en-GB" sz="2400" dirty="0">
                <a:latin typeface="Arial" panose="020B0604020202020204" pitchFamily="34" charset="0"/>
                <a:cs typeface="Arial" panose="020B0604020202020204" pitchFamily="34" charset="0"/>
              </a:rPr>
              <a:t>Legal or regulatory requirements?</a:t>
            </a:r>
          </a:p>
          <a:p>
            <a:pPr marL="450850">
              <a:lnSpc>
                <a:spcPct val="80000"/>
              </a:lnSpc>
              <a:defRPr/>
            </a:pPr>
            <a:r>
              <a:rPr lang="en-GB" sz="2400" dirty="0">
                <a:latin typeface="Arial" panose="020B0604020202020204" pitchFamily="34" charset="0"/>
                <a:cs typeface="Arial" panose="020B0604020202020204" pitchFamily="34" charset="0"/>
              </a:rPr>
              <a:t>Current business processes</a:t>
            </a:r>
          </a:p>
          <a:p>
            <a:pPr marL="450850">
              <a:lnSpc>
                <a:spcPct val="80000"/>
              </a:lnSpc>
              <a:defRPr/>
            </a:pPr>
            <a:r>
              <a:rPr lang="en-GB" sz="2400" dirty="0">
                <a:latin typeface="Arial" panose="020B0604020202020204" pitchFamily="34" charset="0"/>
                <a:cs typeface="Arial" panose="020B0604020202020204" pitchFamily="34" charset="0"/>
              </a:rPr>
              <a:t>Document business processes/ decisions taken/ actions carried out for future reference</a:t>
            </a:r>
          </a:p>
          <a:p>
            <a:pPr marL="450850">
              <a:lnSpc>
                <a:spcPct val="80000"/>
              </a:lnSpc>
              <a:defRPr/>
            </a:pPr>
            <a:r>
              <a:rPr lang="en-GB" sz="2400" dirty="0">
                <a:latin typeface="Arial" panose="020B0604020202020204" pitchFamily="34" charset="0"/>
                <a:cs typeface="Arial" panose="020B0604020202020204" pitchFamily="34" charset="0"/>
              </a:rPr>
              <a:t>Accountability purposes?</a:t>
            </a:r>
          </a:p>
          <a:p>
            <a:pPr marL="450850">
              <a:lnSpc>
                <a:spcPct val="80000"/>
              </a:lnSpc>
              <a:defRPr/>
            </a:pPr>
            <a:r>
              <a:rPr lang="en-GB" sz="2400" dirty="0">
                <a:latin typeface="Arial" panose="020B0604020202020204" pitchFamily="34" charset="0"/>
                <a:cs typeface="Arial" panose="020B0604020202020204" pitchFamily="34" charset="0"/>
              </a:rPr>
              <a:t>Long-term research value</a:t>
            </a:r>
            <a:r>
              <a:rPr lang="en-GB" sz="24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450850">
              <a:lnSpc>
                <a:spcPct val="80000"/>
              </a:lnSpc>
              <a:defRPr/>
            </a:pPr>
            <a:r>
              <a:rPr lang="en-GB" sz="2400" dirty="0" smtClean="0">
                <a:latin typeface="Arial" panose="020B0604020202020204" pitchFamily="34" charset="0"/>
                <a:cs typeface="Arial" panose="020B0604020202020204" pitchFamily="34" charset="0"/>
              </a:rPr>
              <a:t>Your retention schedule should be:</a:t>
            </a:r>
          </a:p>
          <a:p>
            <a:pPr marL="908050" lvl="2">
              <a:lnSpc>
                <a:spcPct val="80000"/>
              </a:lnSpc>
              <a:defRPr/>
            </a:pPr>
            <a:r>
              <a:rPr lang="en-GB" dirty="0" smtClean="0">
                <a:latin typeface="Arial" panose="020B0604020202020204" pitchFamily="34" charset="0"/>
                <a:cs typeface="Arial" panose="020B0604020202020204" pitchFamily="34" charset="0"/>
              </a:rPr>
              <a:t>Approved by your head of unit</a:t>
            </a:r>
          </a:p>
          <a:p>
            <a:pPr marL="908050" lvl="2">
              <a:lnSpc>
                <a:spcPct val="80000"/>
              </a:lnSpc>
              <a:defRPr/>
            </a:pPr>
            <a:r>
              <a:rPr lang="en-GB" dirty="0" smtClean="0">
                <a:latin typeface="Arial" panose="020B0604020202020204" pitchFamily="34" charset="0"/>
                <a:cs typeface="Arial" panose="020B0604020202020204" pitchFamily="34" charset="0"/>
              </a:rPr>
              <a:t>Published on your website</a:t>
            </a:r>
          </a:p>
          <a:p>
            <a:pPr marL="908050" lvl="2">
              <a:lnSpc>
                <a:spcPct val="80000"/>
              </a:lnSpc>
              <a:defRPr/>
            </a:pPr>
            <a:r>
              <a:rPr lang="en-GB" dirty="0" smtClean="0">
                <a:latin typeface="Arial" panose="020B0604020202020204" pitchFamily="34" charset="0"/>
                <a:cs typeface="Arial" panose="020B0604020202020204" pitchFamily="34" charset="0"/>
              </a:rPr>
              <a:t>The link sent to </a:t>
            </a:r>
            <a:r>
              <a:rPr lang="en-GB" dirty="0" smtClean="0">
                <a:latin typeface="Arial" panose="020B0604020202020204" pitchFamily="34" charset="0"/>
                <a:cs typeface="Arial" panose="020B0604020202020204" pitchFamily="34" charset="0"/>
                <a:hlinkClick r:id="rId3"/>
              </a:rPr>
              <a:t>recordsmanagement@ed.ac.uk</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2" name="TextBox 1"/>
          <p:cNvSpPr txBox="1"/>
          <p:nvPr/>
        </p:nvSpPr>
        <p:spPr>
          <a:xfrm>
            <a:off x="1775520" y="5598220"/>
            <a:ext cx="9051004" cy="400110"/>
          </a:xfrm>
          <a:prstGeom prst="rect">
            <a:avLst/>
          </a:prstGeom>
          <a:noFill/>
        </p:spPr>
        <p:txBody>
          <a:bodyPr wrap="none" rtlCol="0">
            <a:spAutoFit/>
          </a:bodyPr>
          <a:lstStyle/>
          <a:p>
            <a:r>
              <a:rPr lang="en-GB" sz="2000" dirty="0">
                <a:cs typeface="Arial" panose="020B0604020202020204" pitchFamily="34" charset="0"/>
              </a:rPr>
              <a:t>Tip: Use the existing University-wide retention schedules as your starting </a:t>
            </a:r>
            <a:r>
              <a:rPr lang="en-GB" sz="2000" dirty="0" smtClean="0">
                <a:cs typeface="Arial" panose="020B0604020202020204" pitchFamily="34" charset="0"/>
              </a:rPr>
              <a:t>point</a:t>
            </a:r>
            <a:endParaRPr lang="en-GB" sz="2000"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580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7" name="Content Placeholder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bwMode="auto">
          <a:xfrm>
            <a:off x="767408" y="260648"/>
            <a:ext cx="10586932" cy="6597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9871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695400" y="1340768"/>
            <a:ext cx="6154737"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Records management is…</a:t>
            </a:r>
          </a:p>
        </p:txBody>
      </p:sp>
      <p:sp>
        <p:nvSpPr>
          <p:cNvPr id="9219" name="Content Placeholder 2"/>
          <p:cNvSpPr>
            <a:spLocks noGrp="1"/>
          </p:cNvSpPr>
          <p:nvPr>
            <p:ph sz="half" idx="1"/>
          </p:nvPr>
        </p:nvSpPr>
        <p:spPr bwMode="auto">
          <a:xfrm>
            <a:off x="1027113" y="2071688"/>
            <a:ext cx="4305300" cy="410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GB" altLang="en-US" sz="2000" i="1" smtClean="0">
                <a:solidFill>
                  <a:srgbClr val="0070C0"/>
                </a:solidFill>
                <a:ea typeface="ＭＳ Ｐゴシック" panose="020B0600070205080204" pitchFamily="34" charset="-128"/>
              </a:rPr>
              <a:t>“A discipline which utilises an administrative system to direct and control the creation, version control, distribution, filing, retention, storage and disposal of records, in a way that is administratively and legally sound, whilst at the same time serving the operational needs of the University and preserving an adequate historical record”</a:t>
            </a:r>
          </a:p>
          <a:p>
            <a:pPr marL="0" indent="0">
              <a:buFont typeface="Arial" panose="020B0604020202020204" pitchFamily="34" charset="0"/>
              <a:buNone/>
            </a:pPr>
            <a:r>
              <a:rPr lang="en-GB" altLang="en-US" sz="2000" smtClean="0">
                <a:ea typeface="ＭＳ Ｐゴシック" panose="020B0600070205080204" pitchFamily="34" charset="-128"/>
              </a:rPr>
              <a:t>(University Records Management Framework)</a:t>
            </a:r>
          </a:p>
          <a:p>
            <a:pPr marL="0" indent="0">
              <a:buFont typeface="Arial" panose="020B0604020202020204" pitchFamily="34" charset="0"/>
              <a:buNone/>
            </a:pPr>
            <a:endParaRPr lang="en-GB" altLang="en-US" sz="1800" smtClean="0">
              <a:ea typeface="ＭＳ Ｐゴシック" panose="020B0600070205080204" pitchFamily="34" charset="-128"/>
            </a:endParaRPr>
          </a:p>
        </p:txBody>
      </p:sp>
      <p:sp>
        <p:nvSpPr>
          <p:cNvPr id="9220" name="Content Placeholder 3"/>
          <p:cNvSpPr>
            <a:spLocks noGrp="1"/>
          </p:cNvSpPr>
          <p:nvPr>
            <p:ph sz="half" idx="2"/>
          </p:nvPr>
        </p:nvSpPr>
        <p:spPr bwMode="auto">
          <a:xfrm>
            <a:off x="5535613" y="2071688"/>
            <a:ext cx="5529262" cy="410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smtClean="0">
                <a:ea typeface="ＭＳ Ｐゴシック" panose="020B0600070205080204" pitchFamily="34" charset="-128"/>
              </a:rPr>
              <a:t>From the cradle to the grave</a:t>
            </a:r>
          </a:p>
          <a:p>
            <a:r>
              <a:rPr lang="en-GB" altLang="en-US" sz="2400" smtClean="0">
                <a:ea typeface="ＭＳ Ｐゴシック" panose="020B0600070205080204" pitchFamily="34" charset="-128"/>
              </a:rPr>
              <a:t>Creation, maintenance, use and disposal</a:t>
            </a:r>
          </a:p>
          <a:p>
            <a:r>
              <a:rPr lang="en-GB" altLang="en-US" sz="2400" smtClean="0">
                <a:ea typeface="ＭＳ Ｐゴシック" panose="020B0600070205080204" pitchFamily="34" charset="-128"/>
              </a:rPr>
              <a:t>Business activities &amp; business need</a:t>
            </a:r>
          </a:p>
          <a:p>
            <a:r>
              <a:rPr lang="en-GB" altLang="en-US" sz="2400" smtClean="0">
                <a:ea typeface="ＭＳ Ｐゴシック" panose="020B0600070205080204" pitchFamily="34" charset="-128"/>
              </a:rPr>
              <a:t>Evidence</a:t>
            </a:r>
          </a:p>
          <a:p>
            <a:r>
              <a:rPr lang="en-GB" altLang="en-US" sz="2400" smtClean="0">
                <a:ea typeface="ＭＳ Ｐゴシック" panose="020B0600070205080204" pitchFamily="34" charset="-128"/>
              </a:rPr>
              <a:t>Systems</a:t>
            </a:r>
          </a:p>
          <a:p>
            <a:r>
              <a:rPr lang="en-GB" altLang="en-US" sz="2400" smtClean="0">
                <a:ea typeface="ＭＳ Ｐゴシック" panose="020B0600070205080204" pitchFamily="34" charset="-128"/>
              </a:rPr>
              <a:t>Research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580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052736"/>
            <a:ext cx="10703842" cy="538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GB" altLang="en-US" sz="2000" b="1" dirty="0" smtClean="0">
                <a:latin typeface="Arial" panose="020B0604020202020204" pitchFamily="34" charset="0"/>
                <a:ea typeface="ＭＳ Ｐゴシック" panose="020B0600070205080204" pitchFamily="34" charset="-128"/>
                <a:cs typeface="Arial" panose="020B0604020202020204" pitchFamily="34" charset="0"/>
              </a:rPr>
              <a:t>Example retention &amp; disposal spreadsheet</a:t>
            </a:r>
          </a:p>
        </p:txBody>
      </p:sp>
    </p:spTree>
    <p:extLst>
      <p:ext uri="{BB962C8B-B14F-4D97-AF65-F5344CB8AC3E}">
        <p14:creationId xmlns:p14="http://schemas.microsoft.com/office/powerpoint/2010/main" val="3442195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695400" y="1289654"/>
            <a:ext cx="6164262"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Filing systems: What to think about</a:t>
            </a:r>
          </a:p>
        </p:txBody>
      </p:sp>
      <p:sp>
        <p:nvSpPr>
          <p:cNvPr id="58371" name="Content Placeholder 3"/>
          <p:cNvSpPr>
            <a:spLocks noGrp="1"/>
          </p:cNvSpPr>
          <p:nvPr>
            <p:ph sz="half" idx="1"/>
          </p:nvPr>
        </p:nvSpPr>
        <p:spPr bwMode="auto">
          <a:xfrm>
            <a:off x="1027113" y="1905000"/>
            <a:ext cx="478155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Procedures: </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Users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System management staff</a:t>
            </a:r>
          </a:p>
          <a:p>
            <a:pPr lvl="1"/>
            <a:endPar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lvl="1"/>
            <a:endParaRPr lang="en-GB" altLang="en-US" sz="18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Scope of system: </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Central or devolved</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Electronic and paper?</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Services provided / self-service?</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Who is responsible for ensuring information is appropriately filed?</a:t>
            </a:r>
          </a:p>
        </p:txBody>
      </p:sp>
      <p:sp>
        <p:nvSpPr>
          <p:cNvPr id="58372" name="Content Placeholder 4"/>
          <p:cNvSpPr>
            <a:spLocks noGrp="1"/>
          </p:cNvSpPr>
          <p:nvPr>
            <p:ph sz="half" idx="2"/>
          </p:nvPr>
        </p:nvSpPr>
        <p:spPr bwMode="auto">
          <a:xfrm>
            <a:off x="5929313" y="1905000"/>
            <a:ext cx="4968875"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Infrastructure</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(R)DMS?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Physical storage: cabinets; off-site?</a:t>
            </a:r>
          </a:p>
          <a:p>
            <a:pPr lvl="1"/>
            <a:endPar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lvl="1"/>
            <a:endParaRPr lang="en-GB" altLang="en-US" sz="18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Folder management</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Opening folders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Audit controls?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Tracking physical folders?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Closing folders: When? Who?</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Destruction procedures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767408" y="1268413"/>
            <a:ext cx="10729192"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Implementation step 1:  Assess and prioritise</a:t>
            </a:r>
          </a:p>
        </p:txBody>
      </p:sp>
      <p:sp>
        <p:nvSpPr>
          <p:cNvPr id="3" name="Content Placeholder 2"/>
          <p:cNvSpPr>
            <a:spLocks noGrp="1"/>
          </p:cNvSpPr>
          <p:nvPr>
            <p:ph idx="1"/>
          </p:nvPr>
        </p:nvSpPr>
        <p:spPr>
          <a:xfrm>
            <a:off x="767408" y="1905000"/>
            <a:ext cx="10368905" cy="4267200"/>
          </a:xfrm>
        </p:spPr>
        <p:txBody>
          <a:bodyPr/>
          <a:lstStyle/>
          <a:p>
            <a:pPr>
              <a:defRPr/>
            </a:pPr>
            <a:r>
              <a:rPr lang="en-GB" sz="2400" dirty="0">
                <a:latin typeface="Arial" panose="020B0604020202020204" pitchFamily="34" charset="0"/>
                <a:cs typeface="Arial" panose="020B0604020202020204" pitchFamily="34" charset="0"/>
              </a:rPr>
              <a:t>Self-assessment checklist </a:t>
            </a:r>
          </a:p>
          <a:p>
            <a:pPr lvl="1">
              <a:defRPr/>
            </a:pPr>
            <a:r>
              <a:rPr lang="en-GB" sz="2000" dirty="0">
                <a:solidFill>
                  <a:schemeClr val="tx2"/>
                </a:solidFill>
                <a:latin typeface="Arial" panose="020B0604020202020204" pitchFamily="34" charset="0"/>
                <a:cs typeface="Arial" panose="020B0604020202020204" pitchFamily="34" charset="0"/>
              </a:rPr>
              <a:t>Identify existing good practice</a:t>
            </a:r>
          </a:p>
          <a:p>
            <a:pPr lvl="1">
              <a:defRPr/>
            </a:pPr>
            <a:r>
              <a:rPr lang="en-GB" sz="2000" dirty="0">
                <a:solidFill>
                  <a:schemeClr val="tx2"/>
                </a:solidFill>
                <a:latin typeface="Arial" panose="020B0604020202020204" pitchFamily="34" charset="0"/>
                <a:cs typeface="Arial" panose="020B0604020202020204" pitchFamily="34" charset="0"/>
              </a:rPr>
              <a:t>Identify gaps or areas of </a:t>
            </a:r>
            <a:r>
              <a:rPr lang="en-GB" sz="2000" dirty="0" smtClean="0">
                <a:solidFill>
                  <a:schemeClr val="tx2"/>
                </a:solidFill>
                <a:latin typeface="Arial" panose="020B0604020202020204" pitchFamily="34" charset="0"/>
                <a:cs typeface="Arial" panose="020B0604020202020204" pitchFamily="34" charset="0"/>
              </a:rPr>
              <a:t>weakness</a:t>
            </a:r>
          </a:p>
          <a:p>
            <a:pPr marL="457200" lvl="1" indent="0">
              <a:buFont typeface="Arial" panose="020B0604020202020204" pitchFamily="34" charset="0"/>
              <a:buNone/>
              <a:defRPr/>
            </a:pPr>
            <a:endParaRPr lang="en-GB" sz="2400" dirty="0">
              <a:solidFill>
                <a:schemeClr val="tx2"/>
              </a:solidFill>
              <a:latin typeface="Arial" panose="020B0604020202020204" pitchFamily="34" charset="0"/>
              <a:cs typeface="Arial" panose="020B0604020202020204" pitchFamily="34" charset="0"/>
            </a:endParaRPr>
          </a:p>
          <a:p>
            <a:pPr>
              <a:defRPr/>
            </a:pPr>
            <a:r>
              <a:rPr lang="en-GB" sz="2400" dirty="0">
                <a:latin typeface="Arial" panose="020B0604020202020204" pitchFamily="34" charset="0"/>
                <a:cs typeface="Arial" panose="020B0604020202020204" pitchFamily="34" charset="0"/>
              </a:rPr>
              <a:t>Model action plan</a:t>
            </a:r>
          </a:p>
          <a:p>
            <a:pPr lvl="1">
              <a:defRPr/>
            </a:pPr>
            <a:r>
              <a:rPr lang="en-GB" sz="2000" dirty="0">
                <a:solidFill>
                  <a:schemeClr val="tx2"/>
                </a:solidFill>
                <a:latin typeface="Arial" panose="020B0604020202020204" pitchFamily="34" charset="0"/>
                <a:cs typeface="Arial" panose="020B0604020202020204" pitchFamily="34" charset="0"/>
              </a:rPr>
              <a:t>Scale to your unit; you won’t need to do everything</a:t>
            </a:r>
          </a:p>
          <a:p>
            <a:pPr lvl="1">
              <a:defRPr/>
            </a:pPr>
            <a:r>
              <a:rPr lang="en-GB" sz="2000" dirty="0" smtClean="0">
                <a:solidFill>
                  <a:schemeClr val="tx2"/>
                </a:solidFill>
                <a:latin typeface="Arial" panose="020B0604020202020204" pitchFamily="34" charset="0"/>
                <a:cs typeface="Arial" panose="020B0604020202020204" pitchFamily="34" charset="0"/>
              </a:rPr>
              <a:t>Prioritise</a:t>
            </a:r>
            <a:endParaRPr lang="en-GB" sz="2000" dirty="0">
              <a:solidFill>
                <a:schemeClr val="tx2"/>
              </a:solidFill>
              <a:latin typeface="Arial" panose="020B0604020202020204" pitchFamily="34" charset="0"/>
              <a:cs typeface="Arial" panose="020B0604020202020204" pitchFamily="34" charset="0"/>
            </a:endParaRPr>
          </a:p>
          <a:p>
            <a:pPr lvl="1">
              <a:defRPr/>
            </a:pPr>
            <a:endParaRPr lang="en-GB" sz="2000" dirty="0" smtClean="0">
              <a:solidFill>
                <a:schemeClr val="tx2"/>
              </a:solidFill>
              <a:latin typeface="Arial" panose="020B0604020202020204" pitchFamily="34" charset="0"/>
              <a:cs typeface="Arial" panose="020B0604020202020204" pitchFamily="34" charset="0"/>
            </a:endParaRPr>
          </a:p>
          <a:p>
            <a:pPr marL="0" lvl="1" indent="0">
              <a:buNone/>
              <a:defRPr/>
            </a:pPr>
            <a:r>
              <a:rPr lang="en-GB" sz="2000" dirty="0" smtClean="0">
                <a:solidFill>
                  <a:schemeClr val="tx2"/>
                </a:solidFill>
                <a:latin typeface="Arial" panose="020B0604020202020204" pitchFamily="34" charset="0"/>
                <a:cs typeface="Arial" panose="020B0604020202020204" pitchFamily="34" charset="0"/>
              </a:rPr>
              <a:t>The self-assessment checklist and model action plan are currently being revised, please contact </a:t>
            </a:r>
            <a:r>
              <a:rPr lang="en-GB" sz="2000" dirty="0" smtClean="0">
                <a:solidFill>
                  <a:schemeClr val="tx2"/>
                </a:solidFill>
                <a:latin typeface="Arial" panose="020B0604020202020204" pitchFamily="34" charset="0"/>
                <a:cs typeface="Arial" panose="020B0604020202020204" pitchFamily="34" charset="0"/>
                <a:hlinkClick r:id="rId3"/>
              </a:rPr>
              <a:t>recordsmanagement@ed.ac.uk</a:t>
            </a:r>
            <a:r>
              <a:rPr lang="en-GB" sz="2000" dirty="0" smtClean="0">
                <a:solidFill>
                  <a:schemeClr val="tx2"/>
                </a:solidFill>
                <a:latin typeface="Arial" panose="020B0604020202020204" pitchFamily="34" charset="0"/>
                <a:cs typeface="Arial" panose="020B0604020202020204" pitchFamily="34" charset="0"/>
              </a:rPr>
              <a:t> if you need a copy now.</a:t>
            </a:r>
            <a:endParaRPr lang="en-GB" sz="20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838200" y="1466056"/>
            <a:ext cx="57610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Implementation step 2:</a:t>
            </a:r>
            <a:r>
              <a:rPr lang="en-GB" altLang="en-US" sz="2400" b="1" dirty="0">
                <a:latin typeface="Arial" panose="020B0604020202020204" pitchFamily="34" charset="0"/>
                <a:ea typeface="ＭＳ Ｐゴシック" panose="020B0600070205080204" pitchFamily="34" charset="-128"/>
                <a:cs typeface="Arial" panose="020B0604020202020204" pitchFamily="34" charset="0"/>
              </a:rPr>
              <a:t> </a:t>
            </a:r>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Plan</a:t>
            </a:r>
          </a:p>
        </p:txBody>
      </p:sp>
      <p:sp>
        <p:nvSpPr>
          <p:cNvPr id="62467" name="Content Placeholder 2"/>
          <p:cNvSpPr>
            <a:spLocks noGrp="1"/>
          </p:cNvSpPr>
          <p:nvPr>
            <p:ph idx="1"/>
          </p:nvPr>
        </p:nvSpPr>
        <p:spPr bwMode="auto">
          <a:xfrm>
            <a:off x="838200" y="2348879"/>
            <a:ext cx="10515600" cy="3828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Develop your own action plan based on your assessment and priorities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Use the technical guidance, tools and examples</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Identify collaborators to work with</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Identify stakeholders you need to consult</a:t>
            </a:r>
          </a:p>
          <a:p>
            <a:pPr lvl="1"/>
            <a:r>
              <a:rPr lang="en-GB" altLang="en-US" sz="2000"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rPr>
              <a:t>Create a project plan which breaks the work into manageable chunks</a:t>
            </a:r>
          </a:p>
          <a:p>
            <a:pPr lvl="1"/>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Meet with the Records Management Section to discuss your plans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Advice and assistance</a:t>
            </a:r>
          </a:p>
        </p:txBody>
      </p:sp>
      <p:sp>
        <p:nvSpPr>
          <p:cNvPr id="81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Your local Information Practitioner</a:t>
            </a:r>
          </a:p>
          <a:p>
            <a:pPr lvl="1"/>
            <a:r>
              <a:rPr lang="en-GB" altLang="en-US" dirty="0" smtClean="0">
                <a:latin typeface="Arial" panose="020B0604020202020204" pitchFamily="34" charset="0"/>
                <a:ea typeface="ＭＳ Ｐゴシック" panose="020B0600070205080204" pitchFamily="34" charset="-128"/>
                <a:cs typeface="Arial" panose="020B0604020202020204" pitchFamily="34" charset="0"/>
                <a:hlinkClick r:id="rId3"/>
              </a:rPr>
              <a:t>www.ed.ac.uk/records-management/foi-practitioners</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 </a:t>
            </a:r>
          </a:p>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The Records Management Section</a:t>
            </a:r>
          </a:p>
          <a:p>
            <a:pPr lvl="1"/>
            <a:r>
              <a:rPr lang="en-GB" altLang="en-US" dirty="0" smtClean="0">
                <a:latin typeface="Arial" panose="020B0604020202020204" pitchFamily="34" charset="0"/>
                <a:ea typeface="ＭＳ Ｐゴシック" panose="020B0600070205080204" pitchFamily="34" charset="-128"/>
                <a:cs typeface="Arial" panose="020B0604020202020204" pitchFamily="34" charset="0"/>
                <a:hlinkClick r:id="rId4"/>
              </a:rPr>
              <a:t>www.ed.ac.uk/records-management</a:t>
            </a:r>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GB" altLang="en-US" dirty="0" smtClean="0">
                <a:latin typeface="Arial" panose="020B0604020202020204" pitchFamily="34" charset="0"/>
                <a:ea typeface="ＭＳ Ｐゴシック" panose="020B0600070205080204" pitchFamily="34" charset="-128"/>
                <a:cs typeface="Arial" panose="020B0604020202020204" pitchFamily="34" charset="0"/>
                <a:hlinkClick r:id="rId5"/>
              </a:rPr>
              <a:t>recordsmanagement@ed.ac.uk</a:t>
            </a:r>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0131 651 4099</a:t>
            </a:r>
          </a:p>
        </p:txBody>
      </p:sp>
    </p:spTree>
    <p:extLst>
      <p:ext uri="{BB962C8B-B14F-4D97-AF65-F5344CB8AC3E}">
        <p14:creationId xmlns:p14="http://schemas.microsoft.com/office/powerpoint/2010/main" val="1547427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0" y="3573464"/>
            <a:ext cx="4103688" cy="2232025"/>
          </a:xfrm>
        </p:spPr>
        <p:txBody>
          <a:bodyPr/>
          <a:lstStyle/>
          <a:p>
            <a:pPr>
              <a:defRPr/>
            </a:pPr>
            <a:r>
              <a:rPr lang="en-GB" dirty="0" smtClean="0"/>
              <a:t>Thank you!</a:t>
            </a:r>
            <a:br>
              <a:rPr lang="en-GB" dirty="0" smtClean="0"/>
            </a:br>
            <a:r>
              <a:rPr lang="en-GB" dirty="0"/>
              <a:t/>
            </a:r>
            <a:br>
              <a:rPr lang="en-GB" dirty="0"/>
            </a:br>
            <a:r>
              <a:rPr lang="en-GB" dirty="0" smtClean="0"/>
              <a:t>comments?</a:t>
            </a:r>
            <a:br>
              <a:rPr lang="en-GB" dirty="0" smtClean="0"/>
            </a:br>
            <a:r>
              <a:rPr lang="en-GB" dirty="0" smtClean="0"/>
              <a:t>questions?</a:t>
            </a:r>
            <a:br>
              <a:rPr lang="en-GB" dirty="0" smtClean="0"/>
            </a:br>
            <a:endParaRPr lang="en-GB" dirty="0"/>
          </a:p>
        </p:txBody>
      </p:sp>
    </p:spTree>
    <p:extLst>
      <p:ext uri="{BB962C8B-B14F-4D97-AF65-F5344CB8AC3E}">
        <p14:creationId xmlns:p14="http://schemas.microsoft.com/office/powerpoint/2010/main" val="348095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bwMode="auto">
          <a:xfrm>
            <a:off x="767408" y="1208088"/>
            <a:ext cx="6105525"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What is a record?</a:t>
            </a:r>
          </a:p>
        </p:txBody>
      </p:sp>
      <p:sp>
        <p:nvSpPr>
          <p:cNvPr id="11267" name="Rectangle 3"/>
          <p:cNvSpPr>
            <a:spLocks noGrp="1" noChangeArrowheads="1"/>
          </p:cNvSpPr>
          <p:nvPr>
            <p:ph sz="half" idx="1"/>
          </p:nvPr>
        </p:nvSpPr>
        <p:spPr bwMode="auto">
          <a:xfrm>
            <a:off x="1027113" y="1989138"/>
            <a:ext cx="43053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9875" indent="-90488">
              <a:buFont typeface="Arial" panose="020B0604020202020204" pitchFamily="34" charset="0"/>
              <a:buNone/>
            </a:pPr>
            <a:r>
              <a:rPr lang="en-GB" altLang="en-US" sz="2000" smtClean="0">
                <a:solidFill>
                  <a:srgbClr val="0070C0"/>
                </a:solidFill>
                <a:ea typeface="ＭＳ Ｐゴシック" panose="020B0600070205080204" pitchFamily="34" charset="-128"/>
              </a:rPr>
              <a:t>“information </a:t>
            </a:r>
            <a:br>
              <a:rPr lang="en-GB" altLang="en-US" sz="2000" smtClean="0">
                <a:solidFill>
                  <a:srgbClr val="0070C0"/>
                </a:solidFill>
                <a:ea typeface="ＭＳ Ｐゴシック" panose="020B0600070205080204" pitchFamily="34" charset="-128"/>
              </a:rPr>
            </a:br>
            <a:r>
              <a:rPr lang="en-GB" altLang="en-US" sz="2000" smtClean="0">
                <a:solidFill>
                  <a:srgbClr val="0070C0"/>
                </a:solidFill>
                <a:ea typeface="ＭＳ Ｐゴシック" panose="020B0600070205080204" pitchFamily="34" charset="-128"/>
              </a:rPr>
              <a:t>created, received, and maintained as evidence and information by an organisation or person, in pursuance of legal obligations or in the transaction of business”</a:t>
            </a:r>
          </a:p>
        </p:txBody>
      </p:sp>
      <p:sp>
        <p:nvSpPr>
          <p:cNvPr id="11268" name="Rectangle 5"/>
          <p:cNvSpPr>
            <a:spLocks noGrp="1" noChangeArrowheads="1"/>
          </p:cNvSpPr>
          <p:nvPr>
            <p:ph sz="half" idx="2"/>
          </p:nvPr>
        </p:nvSpPr>
        <p:spPr bwMode="auto">
          <a:xfrm>
            <a:off x="6096000" y="1989138"/>
            <a:ext cx="5040313" cy="419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smtClean="0">
                <a:ea typeface="ＭＳ Ｐゴシック" panose="020B0600070205080204" pitchFamily="34" charset="-128"/>
              </a:rPr>
              <a:t>University asset</a:t>
            </a:r>
          </a:p>
          <a:p>
            <a:r>
              <a:rPr lang="en-GB" altLang="en-US" sz="2400" smtClean="0">
                <a:ea typeface="ＭＳ Ｐゴシック" panose="020B0600070205080204" pitchFamily="34" charset="-128"/>
              </a:rPr>
              <a:t>Information</a:t>
            </a:r>
          </a:p>
          <a:p>
            <a:r>
              <a:rPr lang="en-GB" altLang="en-US" sz="2400" smtClean="0">
                <a:ea typeface="ＭＳ Ｐゴシック" panose="020B0600070205080204" pitchFamily="34" charset="-128"/>
              </a:rPr>
              <a:t>By-product of everyday business</a:t>
            </a:r>
          </a:p>
          <a:p>
            <a:r>
              <a:rPr lang="en-GB" altLang="en-US" sz="2400" smtClean="0">
                <a:ea typeface="ＭＳ Ｐゴシック" panose="020B0600070205080204" pitchFamily="34" charset="-128"/>
              </a:rPr>
              <a:t>Context</a:t>
            </a:r>
          </a:p>
          <a:p>
            <a:r>
              <a:rPr lang="en-GB" altLang="en-US" sz="2400" smtClean="0">
                <a:ea typeface="ＭＳ Ｐゴシック" panose="020B0600070205080204" pitchFamily="34" charset="-128"/>
              </a:rPr>
              <a:t>Evidence</a:t>
            </a:r>
          </a:p>
          <a:p>
            <a:r>
              <a:rPr lang="en-GB" altLang="en-US" sz="2400" smtClean="0">
                <a:ea typeface="ＭＳ Ｐゴシック" panose="020B0600070205080204" pitchFamily="34" charset="-128"/>
              </a:rPr>
              <a:t>Authentic</a:t>
            </a:r>
          </a:p>
          <a:p>
            <a:r>
              <a:rPr lang="en-GB" altLang="en-US" sz="2400" smtClean="0">
                <a:ea typeface="ＭＳ Ｐゴシック" panose="020B0600070205080204" pitchFamily="34" charset="-128"/>
              </a:rPr>
              <a:t>Any format</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63247176"/>
              </p:ext>
            </p:extLst>
          </p:nvPr>
        </p:nvGraphicFramePr>
        <p:xfrm>
          <a:off x="4151784" y="1246477"/>
          <a:ext cx="7488832" cy="478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376863" y="5574507"/>
            <a:ext cx="5183187" cy="461962"/>
          </a:xfrm>
          <a:prstGeom prst="rect">
            <a:avLst/>
          </a:prstGeom>
          <a:noFill/>
        </p:spPr>
        <p:txBody>
          <a:bodyPr>
            <a:spAutoFit/>
          </a:bodyPr>
          <a:lstStyle/>
          <a:p>
            <a:pPr>
              <a:defRPr/>
            </a:pPr>
            <a:r>
              <a:rPr lang="en-GB" sz="2400" b="1" dirty="0">
                <a:latin typeface="+mn-lt"/>
              </a:rPr>
              <a:t>Responsibility for records management</a:t>
            </a:r>
          </a:p>
        </p:txBody>
      </p:sp>
      <p:graphicFrame>
        <p:nvGraphicFramePr>
          <p:cNvPr id="4" name="Diagram 3"/>
          <p:cNvGraphicFramePr/>
          <p:nvPr>
            <p:extLst>
              <p:ext uri="{D42A27DB-BD31-4B8C-83A1-F6EECF244321}">
                <p14:modId xmlns:p14="http://schemas.microsoft.com/office/powerpoint/2010/main" val="1841080348"/>
              </p:ext>
            </p:extLst>
          </p:nvPr>
        </p:nvGraphicFramePr>
        <p:xfrm>
          <a:off x="839416" y="2060848"/>
          <a:ext cx="3744416"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695325" y="1557338"/>
            <a:ext cx="4105275" cy="460375"/>
          </a:xfrm>
          <a:prstGeom prst="rect">
            <a:avLst/>
          </a:prstGeom>
          <a:noFill/>
        </p:spPr>
        <p:txBody>
          <a:bodyPr>
            <a:spAutoFit/>
          </a:bodyPr>
          <a:lstStyle/>
          <a:p>
            <a:pPr>
              <a:defRPr/>
            </a:pPr>
            <a:r>
              <a:rPr lang="en-GB" sz="2400" b="1" dirty="0">
                <a:latin typeface="+mn-lt"/>
              </a:rPr>
              <a:t>Aims of records 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95400" y="1330325"/>
            <a:ext cx="6111875"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Freedom of Information (Scotland) Act</a:t>
            </a:r>
          </a:p>
        </p:txBody>
      </p:sp>
      <p:sp>
        <p:nvSpPr>
          <p:cNvPr id="3" name="Content Placeholder 2"/>
          <p:cNvSpPr>
            <a:spLocks noGrp="1"/>
          </p:cNvSpPr>
          <p:nvPr>
            <p:ph idx="1"/>
          </p:nvPr>
        </p:nvSpPr>
        <p:spPr>
          <a:xfrm>
            <a:off x="1036638" y="1989138"/>
            <a:ext cx="10099675" cy="4267200"/>
          </a:xfrm>
        </p:spPr>
        <p:txBody>
          <a:bodyPr/>
          <a:lstStyle/>
          <a:p>
            <a:pPr marL="0" indent="0">
              <a:buFont typeface="Arial" panose="020B0604020202020204" pitchFamily="34" charset="0"/>
              <a:buNone/>
              <a:defRPr/>
            </a:pPr>
            <a:r>
              <a:rPr lang="en-GB" sz="2400" dirty="0" smtClean="0">
                <a:latin typeface="Arial" panose="020B0604020202020204" pitchFamily="34" charset="0"/>
                <a:cs typeface="Arial" panose="020B0604020202020204" pitchFamily="34" charset="0"/>
              </a:rPr>
              <a:t>Anyone can request any recorded information held by the University</a:t>
            </a:r>
          </a:p>
          <a:p>
            <a:pPr marL="0" indent="0">
              <a:buFont typeface="Arial" panose="020B0604020202020204" pitchFamily="34" charset="0"/>
              <a:buNone/>
              <a:defRPr/>
            </a:pPr>
            <a:endParaRPr lang="en-GB"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2400" dirty="0" smtClean="0">
                <a:latin typeface="Arial" panose="020B0604020202020204" pitchFamily="34" charset="0"/>
                <a:cs typeface="Arial" panose="020B0604020202020204" pitchFamily="34" charset="0"/>
              </a:rPr>
              <a:t>Implications:</a:t>
            </a:r>
          </a:p>
          <a:p>
            <a:pPr>
              <a:defRPr/>
            </a:pPr>
            <a:r>
              <a:rPr lang="en-GB" sz="2000" dirty="0" smtClean="0">
                <a:latin typeface="Arial" panose="020B0604020202020204" pitchFamily="34" charset="0"/>
                <a:cs typeface="Arial" panose="020B0604020202020204" pitchFamily="34" charset="0"/>
              </a:rPr>
              <a:t>Information is a corporate resource</a:t>
            </a:r>
          </a:p>
          <a:p>
            <a:pPr>
              <a:defRPr/>
            </a:pPr>
            <a:r>
              <a:rPr lang="en-GB" sz="2000" dirty="0" smtClean="0">
                <a:latin typeface="Arial" panose="020B0604020202020204" pitchFamily="34" charset="0"/>
                <a:cs typeface="Arial" panose="020B0604020202020204" pitchFamily="34" charset="0"/>
              </a:rPr>
              <a:t>Ensure information is accessible to relevant colleagues</a:t>
            </a:r>
          </a:p>
          <a:p>
            <a:pPr>
              <a:defRPr/>
            </a:pPr>
            <a:r>
              <a:rPr lang="en-GB" sz="2000" dirty="0" smtClean="0">
                <a:latin typeface="Arial" panose="020B0604020202020204" pitchFamily="34" charset="0"/>
                <a:cs typeface="Arial" panose="020B0604020202020204" pitchFamily="34" charset="0"/>
              </a:rPr>
              <a:t>Create clear and professional work documents</a:t>
            </a:r>
          </a:p>
          <a:p>
            <a:pPr>
              <a:defRPr/>
            </a:pPr>
            <a:r>
              <a:rPr lang="en-GB" sz="2000" dirty="0" smtClean="0">
                <a:latin typeface="Arial" panose="020B0604020202020204" pitchFamily="34" charset="0"/>
                <a:cs typeface="Arial" panose="020B0604020202020204" pitchFamily="34" charset="0"/>
              </a:rPr>
              <a:t>Keeping information we no longer need is a risk</a:t>
            </a:r>
            <a:endParaRPr lang="en-GB"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695400" y="1258888"/>
            <a:ext cx="6121400" cy="70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Data protection legislation</a:t>
            </a:r>
          </a:p>
        </p:txBody>
      </p:sp>
      <p:sp>
        <p:nvSpPr>
          <p:cNvPr id="5" name="Content Placeholder 4"/>
          <p:cNvSpPr>
            <a:spLocks noGrp="1"/>
          </p:cNvSpPr>
          <p:nvPr>
            <p:ph idx="1"/>
          </p:nvPr>
        </p:nvSpPr>
        <p:spPr>
          <a:xfrm>
            <a:off x="695400" y="1968500"/>
            <a:ext cx="10801275" cy="4052887"/>
          </a:xfrm>
        </p:spPr>
        <p:txBody>
          <a:bodyPr numCol="2"/>
          <a:lstStyle/>
          <a:p>
            <a:pPr marL="0" indent="0">
              <a:buFont typeface="Arial" panose="020B0604020202020204" pitchFamily="34" charset="0"/>
              <a:buNone/>
              <a:defRPr/>
            </a:pPr>
            <a:r>
              <a:rPr lang="en-GB" sz="2400" dirty="0" smtClean="0">
                <a:latin typeface="Arial" panose="020B0604020202020204" pitchFamily="34" charset="0"/>
                <a:cs typeface="Arial" panose="020B0604020202020204" pitchFamily="34" charset="0"/>
              </a:rPr>
              <a:t>Information about people:</a:t>
            </a:r>
            <a:endParaRPr lang="en-GB" sz="2400" dirty="0">
              <a:latin typeface="Arial" panose="020B0604020202020204" pitchFamily="34" charset="0"/>
              <a:cs typeface="Arial" panose="020B0604020202020204" pitchFamily="34" charset="0"/>
            </a:endParaRPr>
          </a:p>
          <a:p>
            <a:pPr>
              <a:defRPr/>
            </a:pPr>
            <a:endParaRPr lang="en-GB" sz="2000" dirty="0" smtClean="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Must </a:t>
            </a:r>
            <a:r>
              <a:rPr lang="en-GB" sz="2000" dirty="0">
                <a:latin typeface="Arial" panose="020B0604020202020204" pitchFamily="34" charset="0"/>
                <a:cs typeface="Arial" panose="020B0604020202020204" pitchFamily="34" charset="0"/>
              </a:rPr>
              <a:t>b</a:t>
            </a:r>
            <a:r>
              <a:rPr lang="en-GB" sz="2000" dirty="0" smtClean="0">
                <a:latin typeface="Arial" panose="020B0604020202020204" pitchFamily="34" charset="0"/>
                <a:cs typeface="Arial" panose="020B0604020202020204" pitchFamily="34" charset="0"/>
              </a:rPr>
              <a:t>e </a:t>
            </a:r>
            <a:r>
              <a:rPr lang="en-GB" sz="2000" dirty="0">
                <a:latin typeface="Arial" panose="020B0604020202020204" pitchFamily="34" charset="0"/>
                <a:cs typeface="Arial" panose="020B0604020202020204" pitchFamily="34" charset="0"/>
              </a:rPr>
              <a:t>adequate, relevant and </a:t>
            </a:r>
            <a:r>
              <a:rPr lang="en-GB" sz="2000" dirty="0" smtClean="0">
                <a:latin typeface="Arial" panose="020B0604020202020204" pitchFamily="34" charset="0"/>
                <a:cs typeface="Arial" panose="020B0604020202020204" pitchFamily="34" charset="0"/>
              </a:rPr>
              <a:t>limited to what is necessary</a:t>
            </a: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Must be </a:t>
            </a:r>
            <a:r>
              <a:rPr lang="en-GB" sz="2000" dirty="0">
                <a:latin typeface="Arial" panose="020B0604020202020204" pitchFamily="34" charset="0"/>
                <a:cs typeface="Arial" panose="020B0604020202020204" pitchFamily="34" charset="0"/>
              </a:rPr>
              <a:t>accurate and, where necessary, kept up to date</a:t>
            </a:r>
          </a:p>
          <a:p>
            <a:pPr>
              <a:defRPr/>
            </a:pPr>
            <a:r>
              <a:rPr lang="en-GB" sz="2000" dirty="0" smtClean="0">
                <a:latin typeface="Arial" panose="020B0604020202020204" pitchFamily="34" charset="0"/>
                <a:cs typeface="Arial" panose="020B0604020202020204" pitchFamily="34" charset="0"/>
              </a:rPr>
              <a:t>Must not </a:t>
            </a:r>
            <a:r>
              <a:rPr lang="en-GB" sz="2000" dirty="0">
                <a:latin typeface="Arial" panose="020B0604020202020204" pitchFamily="34" charset="0"/>
                <a:cs typeface="Arial" panose="020B0604020202020204" pitchFamily="34" charset="0"/>
              </a:rPr>
              <a:t>be </a:t>
            </a:r>
            <a:r>
              <a:rPr lang="en-GB" sz="2000" dirty="0" smtClean="0">
                <a:latin typeface="Arial" panose="020B0604020202020204" pitchFamily="34" charset="0"/>
                <a:cs typeface="Arial" panose="020B0604020202020204" pitchFamily="34" charset="0"/>
              </a:rPr>
              <a:t>kept </a:t>
            </a:r>
            <a:r>
              <a:rPr lang="en-GB" sz="2000" dirty="0">
                <a:latin typeface="Arial" panose="020B0604020202020204" pitchFamily="34" charset="0"/>
                <a:cs typeface="Arial" panose="020B0604020202020204" pitchFamily="34" charset="0"/>
              </a:rPr>
              <a:t>longer than is necessary</a:t>
            </a:r>
          </a:p>
          <a:p>
            <a:pPr>
              <a:defRPr/>
            </a:pPr>
            <a:r>
              <a:rPr lang="en-GB" sz="2000" dirty="0" smtClean="0">
                <a:latin typeface="Arial" panose="020B0604020202020204" pitchFamily="34" charset="0"/>
                <a:cs typeface="Arial" panose="020B0604020202020204" pitchFamily="34" charset="0"/>
              </a:rPr>
              <a:t>Must be kept in a way that ensures integrity and confidentiality</a:t>
            </a:r>
          </a:p>
          <a:p>
            <a:pPr marL="0" indent="0">
              <a:buFont typeface="Arial" panose="020B0604020202020204" pitchFamily="34" charset="0"/>
              <a:buNone/>
              <a:defRPr/>
            </a:pPr>
            <a:endParaRPr lang="en-GB"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2400" dirty="0" smtClean="0">
                <a:latin typeface="Arial" panose="020B0604020202020204" pitchFamily="34" charset="0"/>
                <a:cs typeface="Arial" panose="020B0604020202020204" pitchFamily="34" charset="0"/>
              </a:rPr>
              <a:t>Implications</a:t>
            </a:r>
            <a:r>
              <a:rPr lang="en-GB" sz="2400" dirty="0">
                <a:latin typeface="Arial" panose="020B0604020202020204" pitchFamily="34" charset="0"/>
                <a:cs typeface="Arial" panose="020B0604020202020204" pitchFamily="34" charset="0"/>
              </a:rPr>
              <a:t>:</a:t>
            </a:r>
          </a:p>
          <a:p>
            <a:pPr>
              <a:defRPr/>
            </a:pPr>
            <a:endParaRPr lang="en-GB" sz="2000" dirty="0" smtClean="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Create </a:t>
            </a:r>
            <a:r>
              <a:rPr lang="en-GB" sz="2000" dirty="0">
                <a:latin typeface="Arial" panose="020B0604020202020204" pitchFamily="34" charset="0"/>
                <a:cs typeface="Arial" panose="020B0604020202020204" pitchFamily="34" charset="0"/>
              </a:rPr>
              <a:t>accurate, ‘fit for purpose’ records</a:t>
            </a:r>
          </a:p>
          <a:p>
            <a:pPr>
              <a:defRPr/>
            </a:pPr>
            <a:r>
              <a:rPr lang="en-GB" sz="2000" dirty="0" smtClean="0">
                <a:latin typeface="Arial" panose="020B0604020202020204" pitchFamily="34" charset="0"/>
                <a:cs typeface="Arial" panose="020B0604020202020204" pitchFamily="34" charset="0"/>
              </a:rPr>
              <a:t>Create, maintain and use retention schedules</a:t>
            </a: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Appropriate version control and audit trails</a:t>
            </a:r>
          </a:p>
          <a:p>
            <a:pPr>
              <a:defRPr/>
            </a:pPr>
            <a:r>
              <a:rPr lang="en-GB" sz="2000" dirty="0" smtClean="0">
                <a:latin typeface="Arial" panose="020B0604020202020204" pitchFamily="34" charset="0"/>
                <a:cs typeface="Arial" panose="020B0604020202020204" pitchFamily="34" charset="0"/>
              </a:rPr>
              <a:t>Secure </a:t>
            </a:r>
            <a:r>
              <a:rPr lang="en-GB" sz="2000" dirty="0">
                <a:latin typeface="Arial" panose="020B0604020202020204" pitchFamily="34" charset="0"/>
                <a:cs typeface="Arial" panose="020B0604020202020204" pitchFamily="34" charset="0"/>
              </a:rPr>
              <a:t>storage and disposal required</a:t>
            </a:r>
          </a:p>
          <a:p>
            <a:pPr>
              <a:defRPr/>
            </a:pPr>
            <a:endParaRPr lang="en-GB"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bwMode="auto">
          <a:xfrm>
            <a:off x="602852" y="1292707"/>
            <a:ext cx="6357243"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The importance of records management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0" y="1773138"/>
            <a:ext cx="539115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half" idx="2"/>
          </p:nvPr>
        </p:nvSpPr>
        <p:spPr>
          <a:xfrm>
            <a:off x="911424" y="1917154"/>
            <a:ext cx="4897239" cy="4209008"/>
          </a:xfrm>
        </p:spPr>
        <p:txBody>
          <a:bodyPr/>
          <a:lstStyle/>
          <a:p>
            <a:pPr>
              <a:defRPr/>
            </a:pPr>
            <a:r>
              <a:rPr lang="en-GB" sz="2400" dirty="0" smtClean="0">
                <a:latin typeface="Arial" panose="020B0604020202020204" pitchFamily="34" charset="0"/>
                <a:cs typeface="Arial" panose="020B0604020202020204" pitchFamily="34" charset="0"/>
              </a:rPr>
              <a:t>What went wrong?</a:t>
            </a:r>
          </a:p>
          <a:p>
            <a:pPr marL="285750"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Failure to take responsibility for the records when staff moved</a:t>
            </a:r>
          </a:p>
          <a:p>
            <a:pPr marL="285750" indent="-285750">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Retention policies had not been implemented</a:t>
            </a:r>
          </a:p>
          <a:p>
            <a:pPr marL="285750" indent="-285750">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Inappropriate storage</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Security systems were not properly maintained</a:t>
            </a:r>
          </a:p>
          <a:p>
            <a:pPr marL="285750" indent="-285750">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Failure to take prompt action when the first indication of a problem arose</a:t>
            </a:r>
          </a:p>
          <a:p>
            <a:pPr algn="r">
              <a:defRPr/>
            </a:pPr>
            <a:r>
              <a:rPr lang="en-GB" dirty="0" smtClean="0">
                <a:latin typeface="Arial" panose="020B0604020202020204" pitchFamily="34" charset="0"/>
                <a:cs typeface="Arial" panose="020B0604020202020204" pitchFamily="34" charset="0"/>
                <a:hlinkClick r:id="rId4"/>
              </a:rPr>
              <a:t>ICO Monetary Penalty Notice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030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Right to Know: An introduction to freedom of information</a:t>
            </a:r>
            <a:endParaRPr lang="en-GB" sz="2800" dirty="0"/>
          </a:p>
        </p:txBody>
      </p:sp>
      <p:sp>
        <p:nvSpPr>
          <p:cNvPr id="3" name="Content Placeholder 2"/>
          <p:cNvSpPr>
            <a:spLocks noGrp="1"/>
          </p:cNvSpPr>
          <p:nvPr>
            <p:ph idx="1"/>
          </p:nvPr>
        </p:nvSpPr>
        <p:spPr>
          <a:xfrm>
            <a:off x="711205" y="2132856"/>
            <a:ext cx="10769596" cy="3962306"/>
          </a:xfrm>
        </p:spPr>
        <p:txBody>
          <a:bodyPr>
            <a:normAutofit lnSpcReduction="10000"/>
          </a:bodyPr>
          <a:lstStyle/>
          <a:p>
            <a:pPr marL="457200" indent="-457200">
              <a:buAutoNum type="arabicPeriod"/>
            </a:pPr>
            <a:r>
              <a:rPr lang="en-GB" sz="2000" dirty="0" smtClean="0"/>
              <a:t>Answer any request for information within 20 working days</a:t>
            </a:r>
          </a:p>
          <a:p>
            <a:pPr marL="457200" indent="-457200">
              <a:buAutoNum type="arabicPeriod"/>
            </a:pPr>
            <a:r>
              <a:rPr lang="en-GB" sz="2000" dirty="0" smtClean="0"/>
              <a:t>Avoid complications by following procedures and providing any easily releasable information that relates to your area of work</a:t>
            </a:r>
          </a:p>
          <a:p>
            <a:pPr marL="457200" indent="-457200">
              <a:buAutoNum type="arabicPeriod"/>
            </a:pPr>
            <a:r>
              <a:rPr lang="en-GB" sz="2000" dirty="0" smtClean="0"/>
              <a:t>Contact your local information practitioner if you are unsure about any aspect of a request, it does not relate to your work or if you think there are grounds to refuse the request</a:t>
            </a:r>
          </a:p>
          <a:p>
            <a:pPr marL="457200" indent="-457200">
              <a:buAutoNum type="arabicPeriod"/>
            </a:pPr>
            <a:r>
              <a:rPr lang="en-GB" sz="2000" dirty="0" smtClean="0"/>
              <a:t>Always take a clear and professional approach when creating documents.  Remember all work documents, including emails, may need to be disclosed</a:t>
            </a:r>
          </a:p>
          <a:p>
            <a:pPr marL="457200" indent="-457200">
              <a:buAutoNum type="arabicPeriod"/>
            </a:pPr>
            <a:r>
              <a:rPr lang="en-GB" sz="2000" dirty="0" smtClean="0"/>
              <a:t>Make your information accessible to other staff in your team so they can answer any requests for information in your absence</a:t>
            </a:r>
          </a:p>
          <a:p>
            <a:pPr marL="0" indent="0">
              <a:buNone/>
            </a:pPr>
            <a:endParaRPr lang="en-GB" sz="900" dirty="0" smtClean="0"/>
          </a:p>
          <a:p>
            <a:pPr marL="0" indent="0">
              <a:buNone/>
            </a:pPr>
            <a:r>
              <a:rPr lang="en-GB" dirty="0" smtClean="0"/>
              <a:t>Find out </a:t>
            </a:r>
            <a:r>
              <a:rPr lang="en-GB" dirty="0"/>
              <a:t>more, </a:t>
            </a:r>
            <a:r>
              <a:rPr lang="en-GB" altLang="en-US" dirty="0"/>
              <a:t>Book your place via </a:t>
            </a:r>
            <a:r>
              <a:rPr lang="en-GB" altLang="en-US" dirty="0" err="1"/>
              <a:t>MyEd</a:t>
            </a:r>
            <a:r>
              <a:rPr lang="en-GB" altLang="en-US" dirty="0"/>
              <a:t> event </a:t>
            </a:r>
            <a:r>
              <a:rPr lang="en-GB" altLang="en-US" dirty="0" smtClean="0"/>
              <a:t>booking; search </a:t>
            </a:r>
            <a:r>
              <a:rPr lang="en-GB" altLang="en-US" dirty="0"/>
              <a:t>for events provided by ‘Records Management’</a:t>
            </a:r>
          </a:p>
        </p:txBody>
      </p:sp>
    </p:spTree>
    <p:extLst>
      <p:ext uri="{BB962C8B-B14F-4D97-AF65-F5344CB8AC3E}">
        <p14:creationId xmlns:p14="http://schemas.microsoft.com/office/powerpoint/2010/main" val="2310159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6759</Words>
  <Application>Microsoft Office PowerPoint</Application>
  <PresentationFormat>Widescreen</PresentationFormat>
  <Paragraphs>583</Paragraphs>
  <Slides>35</Slides>
  <Notes>35</Notes>
  <HiddenSlides>3</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51" baseType="lpstr">
      <vt:lpstr>ＭＳ Ｐゴシック</vt:lpstr>
      <vt:lpstr>Arial</vt:lpstr>
      <vt:lpstr>Arial Narrow</vt:lpstr>
      <vt:lpstr>Bookman Old Style</vt:lpstr>
      <vt:lpstr>Calibri</vt:lpstr>
      <vt:lpstr>Calibri Light</vt:lpstr>
      <vt:lpstr>Garamond</vt:lpstr>
      <vt:lpstr>Times New Roman</vt:lpstr>
      <vt:lpstr>Wingdings</vt:lpstr>
      <vt:lpstr>Office Theme</vt:lpstr>
      <vt:lpstr>Title page</vt:lpstr>
      <vt:lpstr>1_Office Theme</vt:lpstr>
      <vt:lpstr>2_Office Theme</vt:lpstr>
      <vt:lpstr>3_Office Theme</vt:lpstr>
      <vt:lpstr>1_Title page</vt:lpstr>
      <vt:lpstr>Visio</vt:lpstr>
      <vt:lpstr>Managing information to make life easier: An introduction to records management</vt:lpstr>
      <vt:lpstr>Why bother with records management?</vt:lpstr>
      <vt:lpstr>Records management is…</vt:lpstr>
      <vt:lpstr>What is a record?</vt:lpstr>
      <vt:lpstr>PowerPoint Presentation</vt:lpstr>
      <vt:lpstr>Freedom of Information (Scotland) Act</vt:lpstr>
      <vt:lpstr>Data protection legislation</vt:lpstr>
      <vt:lpstr>The importance of records management</vt:lpstr>
      <vt:lpstr>The Right to Know: An introduction to freedom of information</vt:lpstr>
      <vt:lpstr>Data protection law</vt:lpstr>
      <vt:lpstr>Relevant legislation and regulations</vt:lpstr>
      <vt:lpstr>Records management good practice for all</vt:lpstr>
      <vt:lpstr>Creating records</vt:lpstr>
      <vt:lpstr>Organising records</vt:lpstr>
      <vt:lpstr>What to file</vt:lpstr>
      <vt:lpstr>When to keep a draft</vt:lpstr>
      <vt:lpstr>PowerPoint Presentation</vt:lpstr>
      <vt:lpstr>PowerPoint Presentation</vt:lpstr>
      <vt:lpstr>Managing email</vt:lpstr>
      <vt:lpstr>Managing electronic records</vt:lpstr>
      <vt:lpstr>Records Management Best Practice</vt:lpstr>
      <vt:lpstr>Records Management Best Practice</vt:lpstr>
      <vt:lpstr>Route map for information practitioners</vt:lpstr>
      <vt:lpstr>PowerPoint Presentation</vt:lpstr>
      <vt:lpstr>Creating a filing scheme</vt:lpstr>
      <vt:lpstr>PowerPoint Presentation</vt:lpstr>
      <vt:lpstr>PowerPoint Presentation</vt:lpstr>
      <vt:lpstr>Creating a retention schedule</vt:lpstr>
      <vt:lpstr>PowerPoint Presentation</vt:lpstr>
      <vt:lpstr>PowerPoint Presentation</vt:lpstr>
      <vt:lpstr>Filing systems: What to think about</vt:lpstr>
      <vt:lpstr>Implementation step 1:  Assess and prioritise</vt:lpstr>
      <vt:lpstr>Implementation step 2: Plan</vt:lpstr>
      <vt:lpstr>Advice and assistance</vt:lpstr>
      <vt:lpstr>Thank you!  comments? questions? </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MacMichael</dc:creator>
  <cp:lastModifiedBy>NOBLE Ann-Marie</cp:lastModifiedBy>
  <cp:revision>92</cp:revision>
  <cp:lastPrinted>2018-09-07T09:51:11Z</cp:lastPrinted>
  <dcterms:created xsi:type="dcterms:W3CDTF">2012-04-11T10:55:38Z</dcterms:created>
  <dcterms:modified xsi:type="dcterms:W3CDTF">2018-12-13T13:58:15Z</dcterms:modified>
</cp:coreProperties>
</file>